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8" r:id="rId2"/>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key, Kimberly A." initials="AKA" lastIdx="1" clrIdx="0">
    <p:extLst>
      <p:ext uri="{19B8F6BF-5375-455C-9EA6-DF929625EA0E}">
        <p15:presenceInfo xmlns:p15="http://schemas.microsoft.com/office/powerpoint/2012/main" userId="S::kua@ornl.gov::0a8bccc4-92df-4668-948f-e7034f3887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D9"/>
    <a:srgbClr val="EDF8B1"/>
    <a:srgbClr val="7FCDBB"/>
    <a:srgbClr val="C7E9B4"/>
    <a:srgbClr val="41B6C4"/>
    <a:srgbClr val="225EA8"/>
    <a:srgbClr val="0C2C84"/>
    <a:srgbClr val="1D91C0"/>
    <a:srgbClr val="106D7F"/>
    <a:srgbClr val="3277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4" autoAdjust="0"/>
    <p:restoredTop sz="90012" autoAdjust="0"/>
  </p:normalViewPr>
  <p:slideViewPr>
    <p:cSldViewPr snapToGrid="0" snapToObjects="1">
      <p:cViewPr>
        <p:scale>
          <a:sx n="10" d="100"/>
          <a:sy n="10" d="100"/>
        </p:scale>
        <p:origin x="3714" y="1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257631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9388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48915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996921"/>
          </a:xfrm>
        </p:spPr>
        <p:txBody>
          <a:bodyPr anchor="b">
            <a:normAutofit/>
          </a:bodyPr>
          <a:lstStyle>
            <a:lvl1pPr algn="l">
              <a:defRPr sz="8000" b="1" i="0">
                <a:solidFill>
                  <a:srgbClr val="308AE9"/>
                </a:solidFill>
                <a:latin typeface="Arial" charset="0"/>
                <a:ea typeface="Arial" charset="0"/>
                <a:cs typeface="Arial" charset="0"/>
              </a:defRPr>
            </a:lvl1pPr>
          </a:lstStyle>
          <a:p>
            <a:r>
              <a:rPr lang="en-US"/>
              <a:t>Click to edit Master title style</a:t>
            </a:r>
            <a:endParaRPr lang="en-US" dirty="0"/>
          </a:p>
        </p:txBody>
      </p:sp>
      <p:sp>
        <p:nvSpPr>
          <p:cNvPr id="9" name="Text Placeholder 23"/>
          <p:cNvSpPr>
            <a:spLocks noGrp="1"/>
          </p:cNvSpPr>
          <p:nvPr>
            <p:ph type="body" sz="quarter" idx="13"/>
          </p:nvPr>
        </p:nvSpPr>
        <p:spPr>
          <a:xfrm>
            <a:off x="2057401" y="10394143"/>
            <a:ext cx="11023206" cy="5140286"/>
          </a:xfrm>
        </p:spPr>
        <p:txBody>
          <a:bodyPr>
            <a:normAutofit/>
          </a:bodyPr>
          <a:lstStyle>
            <a:lvl1pPr marL="325756" indent="-325756">
              <a:buClr>
                <a:srgbClr val="308AE9"/>
              </a:buClr>
              <a:defRPr sz="3800"/>
            </a:lvl1pPr>
            <a:lvl2pPr marL="817246" indent="-491490">
              <a:buClr>
                <a:srgbClr val="308AE9"/>
              </a:buClr>
              <a:defRPr sz="3800"/>
            </a:lvl2pPr>
            <a:lvl3pPr marL="1143000" indent="-325756">
              <a:buClr>
                <a:srgbClr val="308AE9"/>
              </a:buClr>
              <a:defRPr sz="3800"/>
            </a:lvl3pPr>
            <a:lvl4pPr marL="1632586" indent="-489586">
              <a:buClr>
                <a:srgbClr val="308AE9"/>
              </a:buClr>
              <a:defRPr sz="3800"/>
            </a:lvl4pPr>
            <a:lvl5pPr marL="2068830" indent="-436246">
              <a:buClr>
                <a:srgbClr val="308AE9"/>
              </a:buClr>
              <a:defRPr sz="3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5"/>
          <p:cNvSpPr>
            <a:spLocks noGrp="1"/>
          </p:cNvSpPr>
          <p:nvPr>
            <p:ph type="body" sz="quarter" idx="14" hasCustomPrompt="1"/>
          </p:nvPr>
        </p:nvSpPr>
        <p:spPr>
          <a:xfrm>
            <a:off x="2057402" y="9002400"/>
            <a:ext cx="11023206" cy="1391742"/>
          </a:xfrm>
        </p:spPr>
        <p:txBody>
          <a:bodyPr>
            <a:normAutofit/>
          </a:bodyPr>
          <a:lstStyle>
            <a:lvl1pPr marL="0" indent="0" algn="l">
              <a:buNone/>
              <a:defRPr sz="4300" b="1" baseline="0">
                <a:solidFill>
                  <a:srgbClr val="308AE9"/>
                </a:solidFill>
                <a:latin typeface="Arial"/>
              </a:defRPr>
            </a:lvl1pPr>
          </a:lstStyle>
          <a:p>
            <a:pPr lvl="0"/>
            <a:r>
              <a:rPr lang="en-US" dirty="0"/>
              <a:t>Header and text style 1</a:t>
            </a:r>
          </a:p>
        </p:txBody>
      </p:sp>
    </p:spTree>
    <p:extLst>
      <p:ext uri="{BB962C8B-B14F-4D97-AF65-F5344CB8AC3E}">
        <p14:creationId xmlns:p14="http://schemas.microsoft.com/office/powerpoint/2010/main" val="32185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393988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F0F516-E53B-FB4D-89D3-10B44198A3D0}" type="datetimeFigureOut">
              <a:rPr lang="en-US" smtClean="0"/>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52665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F0F516-E53B-FB4D-89D3-10B44198A3D0}"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38748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F0F516-E53B-FB4D-89D3-10B44198A3D0}" type="datetimeFigureOut">
              <a:rPr lang="en-US" smtClean="0"/>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48124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F0F516-E53B-FB4D-89D3-10B44198A3D0}" type="datetimeFigureOut">
              <a:rPr lang="en-US" smtClean="0"/>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003116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F0F516-E53B-FB4D-89D3-10B44198A3D0}" type="datetimeFigureOut">
              <a:rPr lang="en-US" smtClean="0"/>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80922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5158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76977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91F0F516-E53B-FB4D-89D3-10B44198A3D0}" type="datetimeFigureOut">
              <a:rPr lang="en-US" smtClean="0"/>
              <a:t>4/11/2024</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115EDD98-A6FE-2249-BC23-A2159BEF95F3}" type="slidenum">
              <a:rPr lang="en-US" smtClean="0"/>
              <a:t>‹#›</a:t>
            </a:fld>
            <a:endParaRPr lang="en-US"/>
          </a:p>
        </p:txBody>
      </p:sp>
    </p:spTree>
    <p:extLst>
      <p:ext uri="{BB962C8B-B14F-4D97-AF65-F5344CB8AC3E}">
        <p14:creationId xmlns:p14="http://schemas.microsoft.com/office/powerpoint/2010/main" val="30279434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4.jpg"/><Relationship Id="rId26" Type="http://schemas.openxmlformats.org/officeDocument/2006/relationships/image" Target="../media/image22.png"/><Relationship Id="rId3" Type="http://schemas.openxmlformats.org/officeDocument/2006/relationships/image" Target="../media/image2.png"/><Relationship Id="rId21" Type="http://schemas.openxmlformats.org/officeDocument/2006/relationships/image" Target="../media/image17.jp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3.jpg"/><Relationship Id="rId25" Type="http://schemas.openxmlformats.org/officeDocument/2006/relationships/image" Target="../media/image21.jpg"/><Relationship Id="rId2" Type="http://schemas.openxmlformats.org/officeDocument/2006/relationships/image" Target="../media/image1.png"/><Relationship Id="rId16" Type="http://schemas.openxmlformats.org/officeDocument/2006/relationships/image" Target="../media/image13.png"/><Relationship Id="rId20" Type="http://schemas.openxmlformats.org/officeDocument/2006/relationships/image" Target="../media/image16.jp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0.jpg"/><Relationship Id="rId5" Type="http://schemas.openxmlformats.org/officeDocument/2006/relationships/image" Target="../media/image4.png"/><Relationship Id="rId15" Type="http://schemas.openxmlformats.org/officeDocument/2006/relationships/hyperlink" Target="mailto:eyager@uidaho.edu" TargetMode="External"/><Relationship Id="rId23" Type="http://schemas.openxmlformats.org/officeDocument/2006/relationships/image" Target="../media/image19.jpg"/><Relationship Id="rId28" Type="http://schemas.openxmlformats.org/officeDocument/2006/relationships/image" Target="../media/image24.png"/><Relationship Id="rId10" Type="http://schemas.openxmlformats.org/officeDocument/2006/relationships/image" Target="../media/image9.png"/><Relationship Id="rId19" Type="http://schemas.openxmlformats.org/officeDocument/2006/relationships/image" Target="../media/image15.jp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hyperlink" Target="mailto:huck4481@vandals.uidaho.edu" TargetMode="External"/><Relationship Id="rId22" Type="http://schemas.openxmlformats.org/officeDocument/2006/relationships/image" Target="../media/image18.jpg"/><Relationship Id="rId2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DF690EF-C7C0-EE9A-7787-E1B79FB2D671}"/>
              </a:ext>
            </a:extLst>
          </p:cNvPr>
          <p:cNvSpPr>
            <a:spLocks noGrp="1" noRot="1" noMove="1" noResize="1" noEditPoints="1" noAdjustHandles="1" noChangeArrowheads="1" noChangeShapeType="1"/>
          </p:cNvSpPr>
          <p:nvPr/>
        </p:nvSpPr>
        <p:spPr>
          <a:xfrm>
            <a:off x="418282" y="5140601"/>
            <a:ext cx="26595436" cy="30638297"/>
          </a:xfrm>
          <a:prstGeom prst="rect">
            <a:avLst/>
          </a:prstGeom>
          <a:solidFill>
            <a:srgbClr val="7FCDBB"/>
          </a:solidFill>
          <a:ln>
            <a:solidFill>
              <a:srgbClr val="FFFF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DECD07F9-B2FB-5A61-9199-E376EBAB984C}"/>
              </a:ext>
            </a:extLst>
          </p:cNvPr>
          <p:cNvSpPr>
            <a:spLocks noGrp="1" noRot="1" noMove="1" noResize="1" noEditPoints="1" noAdjustHandles="1" noChangeArrowheads="1" noChangeShapeType="1"/>
          </p:cNvSpPr>
          <p:nvPr/>
        </p:nvSpPr>
        <p:spPr>
          <a:xfrm>
            <a:off x="13259036" y="5658482"/>
            <a:ext cx="13401435" cy="12972417"/>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b="1" dirty="0">
                <a:solidFill>
                  <a:schemeClr val="tx1"/>
                </a:solidFill>
                <a:latin typeface="Assistant Medium"/>
                <a:cs typeface="Assistant Medium" pitchFamily="2" charset="0"/>
              </a:rPr>
              <a:t> </a:t>
            </a:r>
          </a:p>
        </p:txBody>
      </p:sp>
      <p:sp>
        <p:nvSpPr>
          <p:cNvPr id="4" name="Title 3"/>
          <p:cNvSpPr>
            <a:spLocks noGrp="1"/>
          </p:cNvSpPr>
          <p:nvPr>
            <p:ph type="ctrTitle"/>
          </p:nvPr>
        </p:nvSpPr>
        <p:spPr>
          <a:xfrm>
            <a:off x="4657973" y="439606"/>
            <a:ext cx="19131299" cy="2141878"/>
          </a:xfrm>
        </p:spPr>
        <p:txBody>
          <a:bodyPr>
            <a:noAutofit/>
          </a:bodyPr>
          <a:lstStyle/>
          <a:p>
            <a:pPr marL="0" marR="0" lvl="0" indent="0" algn="ctr" defTabSz="457200" rtl="0" eaLnBrk="1" fontAlgn="base" latinLnBrk="0" hangingPunct="1">
              <a:lnSpc>
                <a:spcPct val="100000"/>
              </a:lnSpc>
              <a:spcBef>
                <a:spcPts val="0"/>
              </a:spcBef>
              <a:spcAft>
                <a:spcPct val="0"/>
              </a:spcAft>
              <a:buClrTx/>
              <a:buSzTx/>
              <a:buFont typeface="Arial" panose="020B0604020202020204" pitchFamily="34" charset="0"/>
              <a:buNone/>
              <a:tabLst/>
              <a:defRPr/>
            </a:pPr>
            <a:br>
              <a:rPr lang="en-US" dirty="0">
                <a:solidFill>
                  <a:srgbClr val="32773D"/>
                </a:solidFill>
                <a:latin typeface="Arial Black" panose="020B0604020202020204" pitchFamily="34" charset="0"/>
                <a:cs typeface="Arial Black" panose="020B0604020202020204" pitchFamily="34" charset="0"/>
              </a:rPr>
            </a:br>
            <a:br>
              <a:rPr lang="en-US" dirty="0">
                <a:solidFill>
                  <a:srgbClr val="32773D"/>
                </a:solidFill>
                <a:latin typeface="Arial Black" panose="020B0604020202020204" pitchFamily="34" charset="0"/>
                <a:cs typeface="Arial Black" panose="020B0604020202020204" pitchFamily="34" charset="0"/>
              </a:rPr>
            </a:br>
            <a:r>
              <a:rPr lang="en-US" dirty="0">
                <a:solidFill>
                  <a:srgbClr val="32773D"/>
                </a:solidFill>
                <a:latin typeface="Arial Black" panose="020B0604020202020204" pitchFamily="34" charset="0"/>
                <a:cs typeface="Arial Black" panose="020B0604020202020204" pitchFamily="34" charset="0"/>
              </a:rPr>
              <a:t>	</a:t>
            </a:r>
            <a:r>
              <a:rPr lang="en-US" sz="6600" b="0" dirty="0">
                <a:solidFill>
                  <a:schemeClr val="tx1"/>
                </a:solidFill>
                <a:latin typeface="Assistant Medium"/>
                <a:cs typeface="Arial Black" panose="020B0604020202020204" pitchFamily="34" charset="0"/>
              </a:rPr>
              <a:t>Impacts of streambed dynamics on nutrient and fine</a:t>
            </a:r>
            <a:br>
              <a:rPr lang="en-US" sz="6600" b="0" dirty="0">
                <a:solidFill>
                  <a:schemeClr val="tx1"/>
                </a:solidFill>
                <a:latin typeface="Assistant Medium"/>
                <a:cs typeface="Arial Black" panose="020B0604020202020204" pitchFamily="34" charset="0"/>
              </a:rPr>
            </a:br>
            <a:r>
              <a:rPr lang="en-US" sz="6600" b="0" dirty="0">
                <a:solidFill>
                  <a:schemeClr val="tx1"/>
                </a:solidFill>
                <a:latin typeface="Assistant Medium"/>
                <a:cs typeface="Arial Black" panose="020B0604020202020204" pitchFamily="34" charset="0"/>
              </a:rPr>
              <a:t>sediment transport in mountain rivers</a:t>
            </a:r>
            <a:endParaRPr lang="en-US" dirty="0">
              <a:solidFill>
                <a:srgbClr val="32773D"/>
              </a:solidFill>
              <a:latin typeface="Arial Black" panose="020B0604020202020204" pitchFamily="34" charset="0"/>
              <a:cs typeface="Arial Black" panose="020B0604020202020204" pitchFamily="34" charset="0"/>
            </a:endParaRPr>
          </a:p>
        </p:txBody>
      </p:sp>
      <p:sp>
        <p:nvSpPr>
          <p:cNvPr id="6" name="Text Placeholder 5"/>
          <p:cNvSpPr>
            <a:spLocks noGrp="1"/>
          </p:cNvSpPr>
          <p:nvPr>
            <p:ph type="body" sz="quarter" idx="14"/>
          </p:nvPr>
        </p:nvSpPr>
        <p:spPr>
          <a:xfrm>
            <a:off x="795772" y="5687588"/>
            <a:ext cx="12110017" cy="7092258"/>
          </a:xfrm>
          <a:ln>
            <a:noFill/>
          </a:ln>
        </p:spPr>
        <p:txBody>
          <a:bodyPr>
            <a:noAutofit/>
          </a:bodyPr>
          <a:lstStyle/>
          <a:p>
            <a:pPr marL="457200" indent="-457200">
              <a:spcBef>
                <a:spcPts val="0"/>
              </a:spcBef>
              <a:buFont typeface="Arial" panose="020B0604020202020204" pitchFamily="34" charset="0"/>
              <a:buChar char="•"/>
            </a:pPr>
            <a:r>
              <a:rPr lang="en-US" sz="3100" b="0" dirty="0">
                <a:solidFill>
                  <a:schemeClr val="tx1"/>
                </a:solidFill>
                <a:latin typeface="Assistant Medium"/>
              </a:rPr>
              <a:t>The armor layer protects the finer bed subsurface from erosion, but when dislodged during high flow events it can release fine sediment enriched in Phosphorus (P) and Organic Carbon (OC). </a:t>
            </a:r>
          </a:p>
          <a:p>
            <a:pPr marL="457200" indent="-457200">
              <a:spcBef>
                <a:spcPts val="0"/>
              </a:spcBef>
              <a:spcAft>
                <a:spcPts val="600"/>
              </a:spcAft>
              <a:buFont typeface="Arial" panose="020B0604020202020204" pitchFamily="34" charset="0"/>
              <a:buChar char="•"/>
            </a:pPr>
            <a:r>
              <a:rPr lang="en-US" sz="3100" dirty="0">
                <a:solidFill>
                  <a:schemeClr val="tx1"/>
                </a:solidFill>
                <a:latin typeface="Assistant Medium"/>
              </a:rPr>
              <a:t>Hysteresis and seasonal variations </a:t>
            </a:r>
            <a:r>
              <a:rPr lang="en-US" sz="3100" b="0" dirty="0">
                <a:solidFill>
                  <a:schemeClr val="tx1"/>
                </a:solidFill>
                <a:latin typeface="Assistant Medium"/>
              </a:rPr>
              <a:t>in particulate and soluble reactive phosphorus (PP and SRP) and in particulate and dissolved organic carbon (POC and DOC) could be </a:t>
            </a:r>
            <a:r>
              <a:rPr lang="en-US" sz="3100" dirty="0">
                <a:solidFill>
                  <a:schemeClr val="tx1"/>
                </a:solidFill>
                <a:latin typeface="Assistant Medium"/>
              </a:rPr>
              <a:t>controlled by armor layer motion</a:t>
            </a:r>
          </a:p>
          <a:p>
            <a:pPr marL="457200" indent="-457200">
              <a:spcBef>
                <a:spcPts val="0"/>
              </a:spcBef>
              <a:spcAft>
                <a:spcPts val="600"/>
              </a:spcAft>
              <a:buFont typeface="Arial" panose="020B0604020202020204" pitchFamily="34" charset="0"/>
              <a:buChar char="•"/>
            </a:pPr>
            <a:r>
              <a:rPr lang="en-US" sz="3100" b="0" dirty="0">
                <a:solidFill>
                  <a:schemeClr val="tx1"/>
                </a:solidFill>
                <a:latin typeface="Assistant Medium"/>
              </a:rPr>
              <a:t>By monitoring summer monsoon and snowmelt flows and conducting field experiments in a mountain stream in NM, our preliminary results suggest that the </a:t>
            </a:r>
            <a:r>
              <a:rPr lang="en-US" sz="3100" dirty="0">
                <a:solidFill>
                  <a:schemeClr val="tx1"/>
                </a:solidFill>
                <a:latin typeface="Assistant Medium"/>
              </a:rPr>
              <a:t>quantity of fine sediment in the riverbed is related to local hyporheic flux and flow velocity</a:t>
            </a:r>
            <a:r>
              <a:rPr lang="en-US" sz="3100" b="0" dirty="0">
                <a:solidFill>
                  <a:schemeClr val="tx1"/>
                </a:solidFill>
                <a:latin typeface="Assistant Medium"/>
              </a:rPr>
              <a:t>.  </a:t>
            </a:r>
          </a:p>
          <a:p>
            <a:pPr marL="457200" indent="-457200">
              <a:spcBef>
                <a:spcPts val="0"/>
              </a:spcBef>
              <a:spcAft>
                <a:spcPts val="600"/>
              </a:spcAft>
              <a:buFont typeface="Arial" panose="020B0604020202020204" pitchFamily="34" charset="0"/>
              <a:buChar char="•"/>
            </a:pPr>
            <a:r>
              <a:rPr lang="en-US" sz="3100" b="0" dirty="0">
                <a:solidFill>
                  <a:schemeClr val="tx1"/>
                </a:solidFill>
                <a:latin typeface="Assistant Medium"/>
              </a:rPr>
              <a:t>Particulate constituents such as POC and suspended sediment (SS) often show clockwise hysteresis, whereas DOC showed different hysteresis for different seasons, suggesting they are </a:t>
            </a:r>
            <a:r>
              <a:rPr lang="en-US" sz="3100" dirty="0">
                <a:solidFill>
                  <a:schemeClr val="tx1"/>
                </a:solidFill>
                <a:latin typeface="Assistant Medium"/>
              </a:rPr>
              <a:t>coming from different sources.</a:t>
            </a:r>
          </a:p>
          <a:p>
            <a:pPr marL="457200" indent="-457200">
              <a:spcBef>
                <a:spcPts val="0"/>
              </a:spcBef>
              <a:spcAft>
                <a:spcPts val="600"/>
              </a:spcAft>
              <a:buFont typeface="Arial" panose="020B0604020202020204" pitchFamily="34" charset="0"/>
              <a:buChar char="•"/>
            </a:pPr>
            <a:r>
              <a:rPr lang="en-US" sz="3100" b="0" dirty="0">
                <a:solidFill>
                  <a:schemeClr val="tx1"/>
                </a:solidFill>
                <a:latin typeface="Assistant Medium"/>
              </a:rPr>
              <a:t>We are currently investigating these sources and constraining the exact timing of armor layer motion in each event.</a:t>
            </a:r>
            <a:endParaRPr lang="en-US" sz="3100" dirty="0">
              <a:solidFill>
                <a:schemeClr val="tx1"/>
              </a:solidFill>
            </a:endParaRPr>
          </a:p>
        </p:txBody>
      </p:sp>
      <p:sp>
        <p:nvSpPr>
          <p:cNvPr id="24" name="Rectangle 23">
            <a:extLst>
              <a:ext uri="{FF2B5EF4-FFF2-40B4-BE49-F238E27FC236}">
                <a16:creationId xmlns:a16="http://schemas.microsoft.com/office/drawing/2014/main" id="{FDC23B9E-92BA-BDE7-2D84-CFB18DCFDBD0}"/>
              </a:ext>
            </a:extLst>
          </p:cNvPr>
          <p:cNvSpPr>
            <a:spLocks noGrp="1" noRot="1" noMove="1" noResize="1" noEditPoints="1" noAdjustHandles="1" noChangeArrowheads="1" noChangeShapeType="1"/>
          </p:cNvSpPr>
          <p:nvPr/>
        </p:nvSpPr>
        <p:spPr>
          <a:xfrm>
            <a:off x="771529" y="13140443"/>
            <a:ext cx="12207294" cy="15540793"/>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dirty="0">
                <a:solidFill>
                  <a:schemeClr val="tx1"/>
                </a:solidFill>
                <a:latin typeface="Assistant Medium"/>
                <a:cs typeface="Assistant Medium" pitchFamily="2" charset="0"/>
              </a:rPr>
              <a:t> </a:t>
            </a:r>
          </a:p>
        </p:txBody>
      </p:sp>
      <p:pic>
        <p:nvPicPr>
          <p:cNvPr id="8" name="Picture 97">
            <a:extLst>
              <a:ext uri="{FF2B5EF4-FFF2-40B4-BE49-F238E27FC236}">
                <a16:creationId xmlns:a16="http://schemas.microsoft.com/office/drawing/2014/main" id="{E263AB91-726D-EB72-284E-3CAA87C801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05310" y="695769"/>
            <a:ext cx="39068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7" descr="Utah State University Logo - The Association for the Advancement of  Sustainability in Higher Education">
            <a:extLst>
              <a:ext uri="{FF2B5EF4-FFF2-40B4-BE49-F238E27FC236}">
                <a16:creationId xmlns:a16="http://schemas.microsoft.com/office/drawing/2014/main" id="{5A3DD5E5-32C1-5D3F-CC23-965D1E4CAC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310" y="1993882"/>
            <a:ext cx="32956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3" descr="LANL introduces sleek new look and logo | Discover Los Alamos National  Laboratory">
            <a:extLst>
              <a:ext uri="{FF2B5EF4-FFF2-40B4-BE49-F238E27FC236}">
                <a16:creationId xmlns:a16="http://schemas.microsoft.com/office/drawing/2014/main" id="{6E8A4712-9F12-4A3F-6F4F-DB6CF0DCB3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772" y="3016168"/>
            <a:ext cx="401637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
            <a:extLst>
              <a:ext uri="{FF2B5EF4-FFF2-40B4-BE49-F238E27FC236}">
                <a16:creationId xmlns:a16="http://schemas.microsoft.com/office/drawing/2014/main" id="{24A35BB3-828B-9BC6-70C0-5C9DFF10B01B}"/>
              </a:ext>
            </a:extLst>
          </p:cNvPr>
          <p:cNvSpPr txBox="1">
            <a:spLocks/>
          </p:cNvSpPr>
          <p:nvPr/>
        </p:nvSpPr>
        <p:spPr bwMode="auto">
          <a:xfrm>
            <a:off x="8527708" y="3678662"/>
            <a:ext cx="10753951" cy="146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3000"/>
              </a:lnSpc>
            </a:pPr>
            <a:r>
              <a:rPr lang="en-US" altLang="en-US" sz="2700" baseline="30000" dirty="0">
                <a:solidFill>
                  <a:schemeClr val="tx1">
                    <a:lumMod val="85000"/>
                    <a:lumOff val="15000"/>
                  </a:schemeClr>
                </a:solidFill>
                <a:latin typeface="Assistant Medium" pitchFamily="2" charset="0"/>
                <a:cs typeface="Assistant Medium" pitchFamily="2" charset="0"/>
              </a:rPr>
              <a:t>1</a:t>
            </a:r>
            <a:r>
              <a:rPr lang="en-US" altLang="en-US" sz="2700" dirty="0">
                <a:solidFill>
                  <a:schemeClr val="tx1">
                    <a:lumMod val="85000"/>
                    <a:lumOff val="15000"/>
                  </a:schemeClr>
                </a:solidFill>
                <a:latin typeface="Assistant Medium" pitchFamily="2" charset="0"/>
                <a:cs typeface="Assistant Medium" pitchFamily="2" charset="0"/>
              </a:rPr>
              <a:t>University of Idaho, Boise, ID</a:t>
            </a:r>
          </a:p>
          <a:p>
            <a:pPr algn="ctr" eaLnBrk="1" hangingPunct="1">
              <a:lnSpc>
                <a:spcPts val="3000"/>
              </a:lnSpc>
            </a:pPr>
            <a:r>
              <a:rPr lang="en-US" altLang="en-US" sz="2700" baseline="30000" dirty="0">
                <a:solidFill>
                  <a:schemeClr val="tx1">
                    <a:lumMod val="85000"/>
                    <a:lumOff val="15000"/>
                  </a:schemeClr>
                </a:solidFill>
                <a:latin typeface="Assistant Medium" pitchFamily="2" charset="0"/>
                <a:cs typeface="Assistant Medium" pitchFamily="2" charset="0"/>
              </a:rPr>
              <a:t>2</a:t>
            </a:r>
            <a:r>
              <a:rPr lang="en-US" altLang="en-US" sz="2700" dirty="0">
                <a:solidFill>
                  <a:schemeClr val="tx1">
                    <a:lumMod val="85000"/>
                    <a:lumOff val="15000"/>
                  </a:schemeClr>
                </a:solidFill>
                <a:latin typeface="Assistant Medium" pitchFamily="2" charset="0"/>
                <a:cs typeface="Assistant Medium" pitchFamily="2" charset="0"/>
              </a:rPr>
              <a:t>Utah State University, Logan, UT </a:t>
            </a:r>
          </a:p>
          <a:p>
            <a:pPr algn="ctr" eaLnBrk="1" hangingPunct="1">
              <a:lnSpc>
                <a:spcPts val="3000"/>
              </a:lnSpc>
            </a:pPr>
            <a:r>
              <a:rPr lang="en-US" altLang="en-US" sz="2700" baseline="30000" dirty="0">
                <a:solidFill>
                  <a:schemeClr val="tx1">
                    <a:lumMod val="85000"/>
                    <a:lumOff val="15000"/>
                  </a:schemeClr>
                </a:solidFill>
                <a:latin typeface="Assistant Medium" pitchFamily="2" charset="0"/>
                <a:cs typeface="Assistant Medium" pitchFamily="2" charset="0"/>
              </a:rPr>
              <a:t>3</a:t>
            </a:r>
            <a:r>
              <a:rPr lang="en-US" altLang="en-US" sz="2700" dirty="0">
                <a:solidFill>
                  <a:schemeClr val="tx1">
                    <a:lumMod val="85000"/>
                    <a:lumOff val="15000"/>
                  </a:schemeClr>
                </a:solidFill>
                <a:latin typeface="Assistant Medium" pitchFamily="2" charset="0"/>
                <a:cs typeface="Assistant Medium" pitchFamily="2" charset="0"/>
              </a:rPr>
              <a:t>Los Alamos National Laboratory, Los Alamos, NM</a:t>
            </a:r>
          </a:p>
          <a:p>
            <a:pPr eaLnBrk="1" hangingPunct="1"/>
            <a:endParaRPr lang="en-US" altLang="en-US" sz="1400" dirty="0">
              <a:solidFill>
                <a:schemeClr val="tx1">
                  <a:lumMod val="85000"/>
                  <a:lumOff val="15000"/>
                </a:schemeClr>
              </a:solidFill>
            </a:endParaRPr>
          </a:p>
        </p:txBody>
      </p:sp>
      <p:pic>
        <p:nvPicPr>
          <p:cNvPr id="15" name="Picture 3136" descr="Icon&#10;&#10;Description automatically generated">
            <a:extLst>
              <a:ext uri="{FF2B5EF4-FFF2-40B4-BE49-F238E27FC236}">
                <a16:creationId xmlns:a16="http://schemas.microsoft.com/office/drawing/2014/main" id="{12A2E9FA-9B95-9461-FEF9-7AE0BB716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89273" y="675054"/>
            <a:ext cx="2730332" cy="27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5">
            <a:extLst>
              <a:ext uri="{FF2B5EF4-FFF2-40B4-BE49-F238E27FC236}">
                <a16:creationId xmlns:a16="http://schemas.microsoft.com/office/drawing/2014/main" id="{30EEBFA7-4B37-B1C0-BDCE-7FBEE83070DE}"/>
              </a:ext>
            </a:extLst>
          </p:cNvPr>
          <p:cNvSpPr txBox="1">
            <a:spLocks/>
          </p:cNvSpPr>
          <p:nvPr/>
        </p:nvSpPr>
        <p:spPr bwMode="auto">
          <a:xfrm>
            <a:off x="23352451" y="3402032"/>
            <a:ext cx="36039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s-AR" altLang="es-AR" sz="2400" b="1" dirty="0">
                <a:solidFill>
                  <a:srgbClr val="346E84"/>
                </a:solidFill>
                <a:latin typeface="PT Sans" panose="020B0503020203020204" pitchFamily="34" charset="0"/>
              </a:rPr>
              <a:t>Environmental System Science Program</a:t>
            </a:r>
            <a:r>
              <a:rPr lang="en-US" altLang="en-US" sz="2400" dirty="0">
                <a:solidFill>
                  <a:srgbClr val="253494"/>
                </a:solidFill>
                <a:latin typeface="Tenorite" panose="00000500000000000000" pitchFamily="2" charset="0"/>
              </a:rPr>
              <a:t> </a:t>
            </a:r>
          </a:p>
        </p:txBody>
      </p:sp>
      <p:sp>
        <p:nvSpPr>
          <p:cNvPr id="22" name="TextBox 21">
            <a:extLst>
              <a:ext uri="{FF2B5EF4-FFF2-40B4-BE49-F238E27FC236}">
                <a16:creationId xmlns:a16="http://schemas.microsoft.com/office/drawing/2014/main" id="{B1CEA982-C1D3-F0E0-26E0-48072A5BE69A}"/>
              </a:ext>
            </a:extLst>
          </p:cNvPr>
          <p:cNvSpPr txBox="1"/>
          <p:nvPr/>
        </p:nvSpPr>
        <p:spPr>
          <a:xfrm>
            <a:off x="4716954" y="2557515"/>
            <a:ext cx="19072317" cy="1200329"/>
          </a:xfrm>
          <a:prstGeom prst="rect">
            <a:avLst/>
          </a:prstGeom>
          <a:noFill/>
        </p:spPr>
        <p:txBody>
          <a:bodyPr wrap="square">
            <a:spAutoFit/>
          </a:bodyPr>
          <a:lstStyle/>
          <a:p>
            <a:pPr algn="ctr"/>
            <a:r>
              <a:rPr kumimoji="0" lang="en-US" altLang="es-AR" sz="3600" b="1"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Elowyn Yager</a:t>
            </a:r>
            <a:r>
              <a:rPr kumimoji="0" lang="en-US" altLang="en-US" sz="3600" b="1"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1*</a:t>
            </a:r>
            <a:r>
              <a:rPr kumimoji="0" lang="en-US" altLang="es-AR" sz="3600" b="1"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Nicole Hucke</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1</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Rachel Watts</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2</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 </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Andrew Tranmer</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1</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Janice Brahney</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2</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Joel Rowland</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3</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a:t>
            </a:r>
            <a:b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b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George Perkins</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3</a:t>
            </a:r>
            <a:r>
              <a:rPr kumimoji="0" lang="en-US" altLang="es-AR" sz="3600" b="0" i="0" u="none" strike="noStrike" kern="1200" cap="none" spc="0" normalizeH="0" baseline="0" noProof="0" dirty="0">
                <a:ln>
                  <a:noFill/>
                </a:ln>
                <a:solidFill>
                  <a:prstClr val="black"/>
                </a:solidFill>
                <a:effectLst/>
                <a:uLnTx/>
                <a:uFillTx/>
                <a:latin typeface="Assistant Medium" pitchFamily="2" charset="0"/>
                <a:ea typeface="+mn-ea"/>
                <a:cs typeface="Assistant Medium" pitchFamily="2" charset="0"/>
              </a:rPr>
              <a:t> and Rose Harris</a:t>
            </a:r>
            <a:r>
              <a:rPr kumimoji="0" lang="en-US" altLang="en-US" sz="3600" b="0" i="0" u="none" strike="noStrike" kern="1200" cap="none" spc="0" normalizeH="0" baseline="30000" noProof="0" dirty="0">
                <a:ln>
                  <a:noFill/>
                </a:ln>
                <a:solidFill>
                  <a:prstClr val="black"/>
                </a:solidFill>
                <a:effectLst/>
                <a:uLnTx/>
                <a:uFillTx/>
                <a:latin typeface="Assistant Medium" pitchFamily="2" charset="0"/>
                <a:ea typeface="+mn-ea"/>
                <a:cs typeface="Assistant Medium" pitchFamily="2" charset="0"/>
              </a:rPr>
              <a:t>3</a:t>
            </a:r>
            <a:endParaRPr lang="en-US" sz="3600" dirty="0"/>
          </a:p>
        </p:txBody>
      </p:sp>
      <p:pic>
        <p:nvPicPr>
          <p:cNvPr id="25" name="Picture 24">
            <a:extLst>
              <a:ext uri="{FF2B5EF4-FFF2-40B4-BE49-F238E27FC236}">
                <a16:creationId xmlns:a16="http://schemas.microsoft.com/office/drawing/2014/main" id="{2D90D98C-8ECC-6FAC-8DE6-D631AA009321}"/>
              </a:ext>
            </a:extLst>
          </p:cNvPr>
          <p:cNvPicPr>
            <a:picLocks noChangeAspect="1"/>
          </p:cNvPicPr>
          <p:nvPr/>
        </p:nvPicPr>
        <p:blipFill>
          <a:blip r:embed="rId6"/>
          <a:stretch>
            <a:fillRect/>
          </a:stretch>
        </p:blipFill>
        <p:spPr>
          <a:xfrm>
            <a:off x="-3034217" y="5241934"/>
            <a:ext cx="2847975" cy="762000"/>
          </a:xfrm>
          <a:prstGeom prst="rect">
            <a:avLst/>
          </a:prstGeom>
        </p:spPr>
      </p:pic>
      <p:sp>
        <p:nvSpPr>
          <p:cNvPr id="27" name="TextBox 26">
            <a:extLst>
              <a:ext uri="{FF2B5EF4-FFF2-40B4-BE49-F238E27FC236}">
                <a16:creationId xmlns:a16="http://schemas.microsoft.com/office/drawing/2014/main" id="{D462C4D4-F0E0-C0CA-D553-41745F528547}"/>
              </a:ext>
            </a:extLst>
          </p:cNvPr>
          <p:cNvSpPr txBox="1">
            <a:spLocks/>
          </p:cNvSpPr>
          <p:nvPr/>
        </p:nvSpPr>
        <p:spPr>
          <a:xfrm>
            <a:off x="946533" y="4947332"/>
            <a:ext cx="2810399" cy="769441"/>
          </a:xfrm>
          <a:prstGeom prst="rect">
            <a:avLst/>
          </a:prstGeom>
          <a:noFill/>
        </p:spPr>
        <p:txBody>
          <a:bodyPr wrap="square" rtlCol="0">
            <a:spAutoFit/>
          </a:bodyPr>
          <a:lstStyle/>
          <a:p>
            <a:r>
              <a:rPr lang="en-US" sz="4400" dirty="0">
                <a:highlight>
                  <a:srgbClr val="EDF8B1"/>
                </a:highlight>
                <a:latin typeface="Assistant Medium"/>
              </a:rPr>
              <a:t>Summary</a:t>
            </a:r>
          </a:p>
        </p:txBody>
      </p:sp>
      <p:sp>
        <p:nvSpPr>
          <p:cNvPr id="36" name="TextBox 35">
            <a:extLst>
              <a:ext uri="{FF2B5EF4-FFF2-40B4-BE49-F238E27FC236}">
                <a16:creationId xmlns:a16="http://schemas.microsoft.com/office/drawing/2014/main" id="{74B526B3-C76B-5612-E1AB-CF620A1B8A1A}"/>
              </a:ext>
            </a:extLst>
          </p:cNvPr>
          <p:cNvSpPr txBox="1"/>
          <p:nvPr/>
        </p:nvSpPr>
        <p:spPr>
          <a:xfrm>
            <a:off x="905310" y="28863550"/>
            <a:ext cx="2071124" cy="769441"/>
          </a:xfrm>
          <a:prstGeom prst="rect">
            <a:avLst/>
          </a:prstGeom>
          <a:noFill/>
        </p:spPr>
        <p:txBody>
          <a:bodyPr wrap="square" rtlCol="0">
            <a:spAutoFit/>
          </a:bodyPr>
          <a:lstStyle/>
          <a:p>
            <a:r>
              <a:rPr lang="en-US" sz="4400" dirty="0">
                <a:highlight>
                  <a:srgbClr val="EDF8B1"/>
                </a:highlight>
                <a:latin typeface="Assistant Medium"/>
              </a:rPr>
              <a:t>Results</a:t>
            </a:r>
          </a:p>
        </p:txBody>
      </p:sp>
      <p:sp>
        <p:nvSpPr>
          <p:cNvPr id="38" name="Text Placeholder 5">
            <a:extLst>
              <a:ext uri="{FF2B5EF4-FFF2-40B4-BE49-F238E27FC236}">
                <a16:creationId xmlns:a16="http://schemas.microsoft.com/office/drawing/2014/main" id="{D762FA87-1034-F4C0-6A10-4CA2015DCC5F}"/>
              </a:ext>
            </a:extLst>
          </p:cNvPr>
          <p:cNvSpPr txBox="1">
            <a:spLocks/>
          </p:cNvSpPr>
          <p:nvPr/>
        </p:nvSpPr>
        <p:spPr>
          <a:xfrm>
            <a:off x="1200150" y="13493632"/>
            <a:ext cx="5113564"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600" b="0" dirty="0">
                <a:solidFill>
                  <a:schemeClr val="tx1"/>
                </a:solidFill>
                <a:latin typeface="Assistant Medium"/>
              </a:rPr>
              <a:t>1. </a:t>
            </a:r>
            <a:r>
              <a:rPr lang="en-US" sz="3600" b="0" u="sng" dirty="0">
                <a:solidFill>
                  <a:schemeClr val="tx1"/>
                </a:solidFill>
                <a:latin typeface="Assistant Medium"/>
              </a:rPr>
              <a:t>Capturing Hysteresis</a:t>
            </a:r>
            <a:r>
              <a:rPr lang="en-US" sz="3600" b="0" dirty="0">
                <a:solidFill>
                  <a:schemeClr val="tx1"/>
                </a:solidFill>
                <a:latin typeface="Assistant Medium"/>
              </a:rPr>
              <a:t>:</a:t>
            </a:r>
            <a:endParaRPr lang="en-US" sz="3200" dirty="0">
              <a:solidFill>
                <a:schemeClr val="tx1"/>
              </a:solidFill>
            </a:endParaRPr>
          </a:p>
        </p:txBody>
      </p:sp>
      <p:sp>
        <p:nvSpPr>
          <p:cNvPr id="39" name="Subtitle 2">
            <a:extLst>
              <a:ext uri="{FF2B5EF4-FFF2-40B4-BE49-F238E27FC236}">
                <a16:creationId xmlns:a16="http://schemas.microsoft.com/office/drawing/2014/main" id="{E7BDCAD5-6BF5-8502-11D1-DAF34D123B16}"/>
              </a:ext>
            </a:extLst>
          </p:cNvPr>
          <p:cNvSpPr txBox="1">
            <a:spLocks noChangeArrowheads="1"/>
          </p:cNvSpPr>
          <p:nvPr/>
        </p:nvSpPr>
        <p:spPr bwMode="auto">
          <a:xfrm>
            <a:off x="6147977" y="13277973"/>
            <a:ext cx="6413209" cy="807621"/>
          </a:xfrm>
          <a:prstGeom prst="rect">
            <a:avLst/>
          </a:prstGeom>
          <a:solidFill>
            <a:srgbClr val="EDF8B1"/>
          </a:solidFill>
          <a:ln w="9525">
            <a:solidFill>
              <a:srgbClr val="EDF8B1"/>
            </a:solidFill>
            <a:miter lim="800000"/>
            <a:headEnd/>
            <a:tailEnd/>
          </a:ln>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a:lnSpc>
                <a:spcPct val="100000"/>
              </a:lnSpc>
              <a:spcBef>
                <a:spcPts val="0"/>
              </a:spcBef>
              <a:buNone/>
            </a:pPr>
            <a:r>
              <a:rPr lang="en-US" sz="2400" dirty="0"/>
              <a:t>Study Site: </a:t>
            </a:r>
            <a:r>
              <a:rPr lang="en-US" altLang="es-AR" sz="2400" dirty="0">
                <a:latin typeface="Assistant Medium"/>
                <a:cs typeface="Assistant Medium" pitchFamily="2" charset="0"/>
              </a:rPr>
              <a:t>La Jara Creek, </a:t>
            </a:r>
          </a:p>
          <a:p>
            <a:pPr algn="ctr" eaLnBrk="1" hangingPunct="1">
              <a:lnSpc>
                <a:spcPct val="100000"/>
              </a:lnSpc>
              <a:spcBef>
                <a:spcPts val="0"/>
              </a:spcBef>
              <a:buFont typeface="Arial" panose="020B0604020202020204" pitchFamily="34" charset="0"/>
              <a:buNone/>
            </a:pPr>
            <a:r>
              <a:rPr lang="en-US" altLang="es-AR" sz="2400" dirty="0">
                <a:latin typeface="Assistant Medium"/>
                <a:cs typeface="Assistant Medium" pitchFamily="2" charset="0"/>
              </a:rPr>
              <a:t>Valles Caldera National Preserve, NM</a:t>
            </a:r>
          </a:p>
        </p:txBody>
      </p:sp>
      <p:grpSp>
        <p:nvGrpSpPr>
          <p:cNvPr id="68" name="Group 67">
            <a:extLst>
              <a:ext uri="{FF2B5EF4-FFF2-40B4-BE49-F238E27FC236}">
                <a16:creationId xmlns:a16="http://schemas.microsoft.com/office/drawing/2014/main" id="{316F6C4B-F80B-F5FF-D1B2-039AD97EA416}"/>
              </a:ext>
            </a:extLst>
          </p:cNvPr>
          <p:cNvGrpSpPr/>
          <p:nvPr/>
        </p:nvGrpSpPr>
        <p:grpSpPr>
          <a:xfrm>
            <a:off x="9008166" y="14359827"/>
            <a:ext cx="3567198" cy="3176460"/>
            <a:chOff x="9008166" y="14387863"/>
            <a:chExt cx="3567198" cy="3176460"/>
          </a:xfrm>
        </p:grpSpPr>
        <p:sp>
          <p:nvSpPr>
            <p:cNvPr id="56" name="Rectangle 55">
              <a:extLst>
                <a:ext uri="{FF2B5EF4-FFF2-40B4-BE49-F238E27FC236}">
                  <a16:creationId xmlns:a16="http://schemas.microsoft.com/office/drawing/2014/main" id="{CD36D29D-586D-D3AB-8FF1-AADBE7B5083D}"/>
                </a:ext>
              </a:extLst>
            </p:cNvPr>
            <p:cNvSpPr/>
            <p:nvPr/>
          </p:nvSpPr>
          <p:spPr>
            <a:xfrm>
              <a:off x="9008166" y="14387863"/>
              <a:ext cx="3567198" cy="3176460"/>
            </a:xfrm>
            <a:prstGeom prst="rect">
              <a:avLst/>
            </a:prstGeom>
            <a:solidFill>
              <a:srgbClr val="36AFCE"/>
            </a:solidFill>
            <a:ln>
              <a:solidFill>
                <a:srgbClr val="36AF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Assistant Medium"/>
              </a:endParaRPr>
            </a:p>
          </p:txBody>
        </p:sp>
        <p:sp>
          <p:nvSpPr>
            <p:cNvPr id="57" name="Subtitle 2">
              <a:extLst>
                <a:ext uri="{FF2B5EF4-FFF2-40B4-BE49-F238E27FC236}">
                  <a16:creationId xmlns:a16="http://schemas.microsoft.com/office/drawing/2014/main" id="{175D82E5-4736-0CC9-E443-5A34CB4FA63E}"/>
                </a:ext>
              </a:extLst>
            </p:cNvPr>
            <p:cNvSpPr txBox="1">
              <a:spLocks noChangeArrowheads="1"/>
            </p:cNvSpPr>
            <p:nvPr/>
          </p:nvSpPr>
          <p:spPr bwMode="auto">
            <a:xfrm>
              <a:off x="9190924" y="14387863"/>
              <a:ext cx="3370262" cy="54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eaLnBrk="1" hangingPunct="1">
                <a:lnSpc>
                  <a:spcPct val="100000"/>
                </a:lnSpc>
                <a:buFont typeface="Arial" panose="020B0604020202020204" pitchFamily="34" charset="0"/>
                <a:buNone/>
              </a:pPr>
              <a:r>
                <a:rPr lang="en-US" altLang="es-AR" sz="2400" b="1" dirty="0">
                  <a:solidFill>
                    <a:schemeClr val="bg1"/>
                  </a:solidFill>
                  <a:latin typeface="Assistant Medium"/>
                  <a:cs typeface="Assistant Medium" pitchFamily="2" charset="0"/>
                </a:rPr>
                <a:t>Laboratory Procedures</a:t>
              </a:r>
              <a:endParaRPr lang="en-US" altLang="es-AR" sz="2400" dirty="0">
                <a:solidFill>
                  <a:schemeClr val="bg1"/>
                </a:solidFill>
                <a:latin typeface="Assistant Medium"/>
                <a:cs typeface="Assistant Medium" pitchFamily="2" charset="0"/>
              </a:endParaRPr>
            </a:p>
          </p:txBody>
        </p:sp>
        <p:sp>
          <p:nvSpPr>
            <p:cNvPr id="58" name="TextBox 3">
              <a:extLst>
                <a:ext uri="{FF2B5EF4-FFF2-40B4-BE49-F238E27FC236}">
                  <a16:creationId xmlns:a16="http://schemas.microsoft.com/office/drawing/2014/main" id="{2DE78F5C-465E-6314-4CEE-DEB498C35F8C}"/>
                </a:ext>
              </a:extLst>
            </p:cNvPr>
            <p:cNvSpPr txBox="1">
              <a:spLocks noChangeArrowheads="1"/>
            </p:cNvSpPr>
            <p:nvPr/>
          </p:nvSpPr>
          <p:spPr bwMode="auto">
            <a:xfrm>
              <a:off x="9072479" y="14738118"/>
              <a:ext cx="3488707"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200" b="1" dirty="0">
                  <a:solidFill>
                    <a:schemeClr val="bg1"/>
                  </a:solidFill>
                  <a:latin typeface="Assistant Medium"/>
                  <a:ea typeface="Calibri" panose="020F0502020204030204" pitchFamily="34" charset="0"/>
                  <a:cs typeface="Assistant Medium" pitchFamily="2" charset="0"/>
                </a:rPr>
                <a:t>SS</a:t>
              </a:r>
              <a:r>
                <a:rPr lang="en-US" altLang="es-AR" sz="2200" dirty="0">
                  <a:solidFill>
                    <a:schemeClr val="bg1"/>
                  </a:solidFill>
                  <a:latin typeface="Assistant Medium"/>
                  <a:ea typeface="Calibri" panose="020F0502020204030204" pitchFamily="34" charset="0"/>
                  <a:cs typeface="Assistant Medium" pitchFamily="2" charset="0"/>
                </a:rPr>
                <a:t> </a:t>
              </a:r>
              <a:r>
                <a:rPr lang="en-US" altLang="es-AR" sz="2200" dirty="0">
                  <a:latin typeface="Assistant Medium"/>
                  <a:ea typeface="Calibri" panose="020F0502020204030204" pitchFamily="34" charset="0"/>
                  <a:cs typeface="Assistant Medium" pitchFamily="2" charset="0"/>
                </a:rPr>
                <a:t>– Laser diffraction </a:t>
              </a:r>
            </a:p>
            <a:p>
              <a:r>
                <a:rPr lang="en-US" altLang="es-AR" sz="2200" dirty="0">
                  <a:latin typeface="Assistant Medium"/>
                  <a:ea typeface="Calibri" panose="020F0502020204030204" pitchFamily="34" charset="0"/>
                  <a:cs typeface="Assistant Medium" pitchFamily="2" charset="0"/>
                </a:rPr>
                <a:t>method (LISST portable XR)</a:t>
              </a:r>
            </a:p>
            <a:p>
              <a:r>
                <a:rPr lang="en-US" altLang="es-AR" sz="2200" b="1" dirty="0">
                  <a:solidFill>
                    <a:schemeClr val="bg1"/>
                  </a:solidFill>
                  <a:latin typeface="Assistant Medium"/>
                  <a:ea typeface="Calibri" panose="020F0502020204030204" pitchFamily="34" charset="0"/>
                  <a:cs typeface="Assistant Medium" pitchFamily="2" charset="0"/>
                </a:rPr>
                <a:t>POC</a:t>
              </a:r>
              <a:r>
                <a:rPr lang="en-US" altLang="es-AR" sz="2200" dirty="0">
                  <a:solidFill>
                    <a:schemeClr val="bg1"/>
                  </a:solidFill>
                  <a:latin typeface="Assistant Medium"/>
                  <a:ea typeface="Calibri" panose="020F0502020204030204" pitchFamily="34" charset="0"/>
                  <a:cs typeface="Assistant Medium" pitchFamily="2" charset="0"/>
                </a:rPr>
                <a:t> </a:t>
              </a:r>
              <a:r>
                <a:rPr lang="en-US" altLang="es-AR" sz="2200" dirty="0">
                  <a:latin typeface="Assistant Medium"/>
                  <a:ea typeface="Calibri" panose="020F0502020204030204" pitchFamily="34" charset="0"/>
                  <a:cs typeface="Assistant Medium" pitchFamily="2" charset="0"/>
                </a:rPr>
                <a:t>– Eurovector elemental analyzer coupled to an Isoprime IRMS </a:t>
              </a:r>
            </a:p>
            <a:p>
              <a:r>
                <a:rPr lang="en-US" altLang="es-AR" sz="2200" b="1" dirty="0">
                  <a:solidFill>
                    <a:schemeClr val="bg1"/>
                  </a:solidFill>
                  <a:latin typeface="Assistant Medium"/>
                  <a:ea typeface="Calibri" panose="020F0502020204030204" pitchFamily="34" charset="0"/>
                  <a:cs typeface="Assistant Medium" pitchFamily="2" charset="0"/>
                </a:rPr>
                <a:t>DOC </a:t>
              </a:r>
              <a:r>
                <a:rPr lang="en-US" altLang="es-AR" sz="2200" dirty="0">
                  <a:latin typeface="Assistant Medium"/>
                  <a:ea typeface="Calibri" panose="020F0502020204030204" pitchFamily="34" charset="0"/>
                  <a:cs typeface="Assistant Medium" pitchFamily="2" charset="0"/>
                </a:rPr>
                <a:t>– OI Analytical Aurora 1030 TOC Analyzer</a:t>
              </a:r>
            </a:p>
            <a:p>
              <a:r>
                <a:rPr lang="en-US" altLang="es-AR" sz="2200" b="1" dirty="0">
                  <a:solidFill>
                    <a:schemeClr val="bg1"/>
                  </a:solidFill>
                  <a:latin typeface="Assistant Medium"/>
                  <a:ea typeface="Calibri" panose="020F0502020204030204" pitchFamily="34" charset="0"/>
                  <a:cs typeface="Assistant Medium" pitchFamily="2" charset="0"/>
                </a:rPr>
                <a:t>SRP &amp;</a:t>
              </a:r>
              <a:r>
                <a:rPr lang="en-US" altLang="es-AR" sz="2200" b="1" dirty="0">
                  <a:latin typeface="Assistant Medium"/>
                  <a:ea typeface="Calibri" panose="020F0502020204030204" pitchFamily="34" charset="0"/>
                  <a:cs typeface="Assistant Medium" pitchFamily="2" charset="0"/>
                </a:rPr>
                <a:t> </a:t>
              </a:r>
              <a:r>
                <a:rPr lang="en-US" altLang="es-AR" sz="2200" b="1" dirty="0">
                  <a:solidFill>
                    <a:schemeClr val="bg1"/>
                  </a:solidFill>
                  <a:latin typeface="Assistant Medium"/>
                  <a:ea typeface="Calibri" panose="020F0502020204030204" pitchFamily="34" charset="0"/>
                  <a:cs typeface="Assistant Medium" pitchFamily="2" charset="0"/>
                </a:rPr>
                <a:t>PP </a:t>
              </a:r>
              <a:r>
                <a:rPr lang="en-US" altLang="es-AR" sz="2200" dirty="0">
                  <a:latin typeface="Assistant Medium"/>
                  <a:ea typeface="Calibri" panose="020F0502020204030204" pitchFamily="34" charset="0"/>
                  <a:cs typeface="Assistant Medium" pitchFamily="2" charset="0"/>
                </a:rPr>
                <a:t>– SpectraMax M2e</a:t>
              </a:r>
            </a:p>
          </p:txBody>
        </p:sp>
      </p:grpSp>
      <p:sp>
        <p:nvSpPr>
          <p:cNvPr id="64" name="Block Arc 63">
            <a:extLst>
              <a:ext uri="{FF2B5EF4-FFF2-40B4-BE49-F238E27FC236}">
                <a16:creationId xmlns:a16="http://schemas.microsoft.com/office/drawing/2014/main" id="{48640DA5-6DC4-F27E-9E00-362CBE741819}"/>
              </a:ext>
            </a:extLst>
          </p:cNvPr>
          <p:cNvSpPr/>
          <p:nvPr/>
        </p:nvSpPr>
        <p:spPr>
          <a:xfrm>
            <a:off x="-2628785" y="13269082"/>
            <a:ext cx="4644963" cy="5188443"/>
          </a:xfrm>
          <a:prstGeom prst="blockArc">
            <a:avLst>
              <a:gd name="adj1" fmla="val 19012980"/>
              <a:gd name="adj2" fmla="val 2717367"/>
              <a:gd name="adj3" fmla="val 0"/>
            </a:avLst>
          </a:prstGeom>
          <a:solidFill>
            <a:srgbClr val="7FCDBB"/>
          </a:solidFill>
          <a:ln w="57150">
            <a:solidFill>
              <a:srgbClr val="7FCDBB"/>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67" name="Group 66">
            <a:extLst>
              <a:ext uri="{FF2B5EF4-FFF2-40B4-BE49-F238E27FC236}">
                <a16:creationId xmlns:a16="http://schemas.microsoft.com/office/drawing/2014/main" id="{466AB8E1-D1DD-D57F-A925-6C702626537F}"/>
              </a:ext>
            </a:extLst>
          </p:cNvPr>
          <p:cNvGrpSpPr/>
          <p:nvPr/>
        </p:nvGrpSpPr>
        <p:grpSpPr>
          <a:xfrm>
            <a:off x="2016178" y="14294515"/>
            <a:ext cx="5346420" cy="899264"/>
            <a:chOff x="925161" y="1704457"/>
            <a:chExt cx="9909278" cy="964045"/>
          </a:xfrm>
          <a:solidFill>
            <a:srgbClr val="225EA8"/>
          </a:solidFill>
        </p:grpSpPr>
        <p:sp>
          <p:nvSpPr>
            <p:cNvPr id="73" name="Rectangle 72">
              <a:extLst>
                <a:ext uri="{FF2B5EF4-FFF2-40B4-BE49-F238E27FC236}">
                  <a16:creationId xmlns:a16="http://schemas.microsoft.com/office/drawing/2014/main" id="{EEC51A0A-A381-DB51-736B-319854A592ED}"/>
                </a:ext>
              </a:extLst>
            </p:cNvPr>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4" name="TextBox 73">
              <a:extLst>
                <a:ext uri="{FF2B5EF4-FFF2-40B4-BE49-F238E27FC236}">
                  <a16:creationId xmlns:a16="http://schemas.microsoft.com/office/drawing/2014/main" id="{592A06EE-2175-CA74-F2E8-D3BE4D565AA3}"/>
                </a:ext>
              </a:extLst>
            </p:cNvPr>
            <p:cNvSpPr txBox="1"/>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grpSp>
        <p:nvGrpSpPr>
          <p:cNvPr id="77" name="Group 76">
            <a:extLst>
              <a:ext uri="{FF2B5EF4-FFF2-40B4-BE49-F238E27FC236}">
                <a16:creationId xmlns:a16="http://schemas.microsoft.com/office/drawing/2014/main" id="{249115D9-0D66-7EA5-8845-2AA6516728C3}"/>
              </a:ext>
            </a:extLst>
          </p:cNvPr>
          <p:cNvGrpSpPr/>
          <p:nvPr/>
        </p:nvGrpSpPr>
        <p:grpSpPr>
          <a:xfrm>
            <a:off x="2094283" y="16399408"/>
            <a:ext cx="5363791" cy="853697"/>
            <a:chOff x="925161" y="1704457"/>
            <a:chExt cx="9909278" cy="964045"/>
          </a:xfrm>
          <a:solidFill>
            <a:srgbClr val="225EA8"/>
          </a:solidFill>
        </p:grpSpPr>
        <p:sp>
          <p:nvSpPr>
            <p:cNvPr id="78" name="Rectangle 77">
              <a:extLst>
                <a:ext uri="{FF2B5EF4-FFF2-40B4-BE49-F238E27FC236}">
                  <a16:creationId xmlns:a16="http://schemas.microsoft.com/office/drawing/2014/main" id="{5EFF9B48-A10E-301E-5873-D35CC675A429}"/>
                </a:ext>
              </a:extLst>
            </p:cNvPr>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9" name="TextBox 78">
              <a:extLst>
                <a:ext uri="{FF2B5EF4-FFF2-40B4-BE49-F238E27FC236}">
                  <a16:creationId xmlns:a16="http://schemas.microsoft.com/office/drawing/2014/main" id="{FA354645-3671-2785-E896-8887D2985ABA}"/>
                </a:ext>
              </a:extLst>
            </p:cNvPr>
            <p:cNvSpPr txBox="1"/>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0" name="Oval 79">
            <a:extLst>
              <a:ext uri="{FF2B5EF4-FFF2-40B4-BE49-F238E27FC236}">
                <a16:creationId xmlns:a16="http://schemas.microsoft.com/office/drawing/2014/main" id="{CDE5F37B-6487-B532-2020-E5E27100DE2A}"/>
              </a:ext>
            </a:extLst>
          </p:cNvPr>
          <p:cNvSpPr/>
          <p:nvPr/>
        </p:nvSpPr>
        <p:spPr>
          <a:xfrm>
            <a:off x="1405896" y="16373161"/>
            <a:ext cx="1001905" cy="950631"/>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2" name="Group 81">
            <a:extLst>
              <a:ext uri="{FF2B5EF4-FFF2-40B4-BE49-F238E27FC236}">
                <a16:creationId xmlns:a16="http://schemas.microsoft.com/office/drawing/2014/main" id="{BA3C2F87-26F3-B45A-489E-C8DC68F547C9}"/>
              </a:ext>
            </a:extLst>
          </p:cNvPr>
          <p:cNvGrpSpPr/>
          <p:nvPr/>
        </p:nvGrpSpPr>
        <p:grpSpPr>
          <a:xfrm>
            <a:off x="2237447" y="15358306"/>
            <a:ext cx="6494561" cy="905290"/>
            <a:chOff x="925161" y="1704457"/>
            <a:chExt cx="9909278" cy="964045"/>
          </a:xfrm>
          <a:solidFill>
            <a:srgbClr val="225EA8"/>
          </a:solidFill>
        </p:grpSpPr>
        <p:sp>
          <p:nvSpPr>
            <p:cNvPr id="83" name="Rectangle 82">
              <a:extLst>
                <a:ext uri="{FF2B5EF4-FFF2-40B4-BE49-F238E27FC236}">
                  <a16:creationId xmlns:a16="http://schemas.microsoft.com/office/drawing/2014/main" id="{32FC3C92-E1C2-C951-496E-A7827589593D}"/>
                </a:ext>
              </a:extLst>
            </p:cNvPr>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4" name="TextBox 83">
              <a:extLst>
                <a:ext uri="{FF2B5EF4-FFF2-40B4-BE49-F238E27FC236}">
                  <a16:creationId xmlns:a16="http://schemas.microsoft.com/office/drawing/2014/main" id="{FA1A7C97-2A67-10E3-C5C6-41A46F0E0367}"/>
                </a:ext>
              </a:extLst>
            </p:cNvPr>
            <p:cNvSpPr txBox="1"/>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5" name="Oval 84">
            <a:extLst>
              <a:ext uri="{FF2B5EF4-FFF2-40B4-BE49-F238E27FC236}">
                <a16:creationId xmlns:a16="http://schemas.microsoft.com/office/drawing/2014/main" id="{3E8EB2C1-B0BF-6F7B-A367-5A9FB8C7F5B7}"/>
              </a:ext>
            </a:extLst>
          </p:cNvPr>
          <p:cNvSpPr/>
          <p:nvPr/>
        </p:nvSpPr>
        <p:spPr>
          <a:xfrm>
            <a:off x="1318680" y="14250666"/>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7" name="TextBox 21">
            <a:extLst>
              <a:ext uri="{FF2B5EF4-FFF2-40B4-BE49-F238E27FC236}">
                <a16:creationId xmlns:a16="http://schemas.microsoft.com/office/drawing/2014/main" id="{92E74BE6-A144-67D6-A4CA-AEEEA03FA43C}"/>
              </a:ext>
            </a:extLst>
          </p:cNvPr>
          <p:cNvSpPr txBox="1">
            <a:spLocks noChangeArrowheads="1"/>
          </p:cNvSpPr>
          <p:nvPr/>
        </p:nvSpPr>
        <p:spPr bwMode="auto">
          <a:xfrm>
            <a:off x="2534031" y="15297102"/>
            <a:ext cx="6709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0"/>
                <a:ea typeface="Calibri" panose="020F0502020204030204" pitchFamily="34" charset="0"/>
                <a:cs typeface="Assistant Medium"/>
              </a:rPr>
              <a:t>Water samples (SS, SRP, PP, DOC &amp; POC)</a:t>
            </a:r>
          </a:p>
        </p:txBody>
      </p:sp>
      <p:sp>
        <p:nvSpPr>
          <p:cNvPr id="45" name="TextBox 25">
            <a:extLst>
              <a:ext uri="{FF2B5EF4-FFF2-40B4-BE49-F238E27FC236}">
                <a16:creationId xmlns:a16="http://schemas.microsoft.com/office/drawing/2014/main" id="{72C66FE9-5BEF-A5C3-1CC8-55DA8B75FE54}"/>
              </a:ext>
            </a:extLst>
          </p:cNvPr>
          <p:cNvSpPr txBox="1">
            <a:spLocks noChangeArrowheads="1"/>
          </p:cNvSpPr>
          <p:nvPr/>
        </p:nvSpPr>
        <p:spPr bwMode="auto">
          <a:xfrm>
            <a:off x="2464203" y="14254820"/>
            <a:ext cx="423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0"/>
                <a:ea typeface="Calibri" panose="020F0502020204030204" pitchFamily="34" charset="0"/>
                <a:cs typeface="Assistant Medium"/>
              </a:rPr>
              <a:t>Turbidity and fDOM*</a:t>
            </a:r>
            <a:endParaRPr lang="en-US" altLang="es-AR" sz="2800" dirty="0">
              <a:solidFill>
                <a:schemeClr val="bg1"/>
              </a:solidFill>
              <a:latin typeface="Assistant Medium" pitchFamily="2" charset="0"/>
              <a:ea typeface="Calibri" panose="020F0502020204030204" pitchFamily="34" charset="0"/>
              <a:cs typeface="Assistant Medium"/>
            </a:endParaRPr>
          </a:p>
        </p:txBody>
      </p:sp>
      <p:sp>
        <p:nvSpPr>
          <p:cNvPr id="50" name="TextBox 32">
            <a:extLst>
              <a:ext uri="{FF2B5EF4-FFF2-40B4-BE49-F238E27FC236}">
                <a16:creationId xmlns:a16="http://schemas.microsoft.com/office/drawing/2014/main" id="{D79009D9-0A9C-37AF-5A85-7299791B0A12}"/>
              </a:ext>
            </a:extLst>
          </p:cNvPr>
          <p:cNvSpPr txBox="1">
            <a:spLocks noChangeArrowheads="1"/>
          </p:cNvSpPr>
          <p:nvPr/>
        </p:nvSpPr>
        <p:spPr bwMode="auto">
          <a:xfrm>
            <a:off x="2464203" y="16369578"/>
            <a:ext cx="44109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a:ea typeface="Calibri" panose="020F0502020204030204" pitchFamily="34" charset="0"/>
                <a:cs typeface="Assistant Medium" pitchFamily="2" charset="0"/>
              </a:rPr>
              <a:t>Flow depth and Discharge</a:t>
            </a:r>
          </a:p>
        </p:txBody>
      </p:sp>
      <p:sp>
        <p:nvSpPr>
          <p:cNvPr id="46" name="TextBox 28">
            <a:extLst>
              <a:ext uri="{FF2B5EF4-FFF2-40B4-BE49-F238E27FC236}">
                <a16:creationId xmlns:a16="http://schemas.microsoft.com/office/drawing/2014/main" id="{A2CB5B9F-657F-8AB7-B8C7-81976D412FA7}"/>
              </a:ext>
            </a:extLst>
          </p:cNvPr>
          <p:cNvSpPr txBox="1">
            <a:spLocks noChangeArrowheads="1"/>
          </p:cNvSpPr>
          <p:nvPr/>
        </p:nvSpPr>
        <p:spPr bwMode="auto">
          <a:xfrm>
            <a:off x="2966223" y="15719127"/>
            <a:ext cx="5735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a:ea typeface="Calibri" panose="020F0502020204030204" pitchFamily="34" charset="0"/>
                <a:cs typeface="Assistant Medium" pitchFamily="2" charset="0"/>
              </a:rPr>
              <a:t>Stage-triggered portable ISCO samplers</a:t>
            </a:r>
          </a:p>
        </p:txBody>
      </p:sp>
      <p:sp>
        <p:nvSpPr>
          <p:cNvPr id="49" name="TextBox 3">
            <a:extLst>
              <a:ext uri="{FF2B5EF4-FFF2-40B4-BE49-F238E27FC236}">
                <a16:creationId xmlns:a16="http://schemas.microsoft.com/office/drawing/2014/main" id="{65DB51CA-DB10-0102-D223-F3ECB0FB8727}"/>
              </a:ext>
            </a:extLst>
          </p:cNvPr>
          <p:cNvSpPr txBox="1">
            <a:spLocks noChangeArrowheads="1"/>
          </p:cNvSpPr>
          <p:nvPr/>
        </p:nvSpPr>
        <p:spPr bwMode="auto">
          <a:xfrm>
            <a:off x="2490177" y="14674897"/>
            <a:ext cx="4451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s-AR" sz="2400" dirty="0">
                <a:solidFill>
                  <a:schemeClr val="bg1"/>
                </a:solidFill>
                <a:latin typeface="Assistant Medium"/>
                <a:ea typeface="Calibri" panose="020F0502020204030204" pitchFamily="34" charset="0"/>
                <a:cs typeface="Assistant Medium" pitchFamily="2" charset="0"/>
              </a:rPr>
              <a:t>Collected using a YSI EXO2 Sonde </a:t>
            </a:r>
          </a:p>
        </p:txBody>
      </p:sp>
      <p:sp>
        <p:nvSpPr>
          <p:cNvPr id="88" name="Oval 87">
            <a:extLst>
              <a:ext uri="{FF2B5EF4-FFF2-40B4-BE49-F238E27FC236}">
                <a16:creationId xmlns:a16="http://schemas.microsoft.com/office/drawing/2014/main" id="{34960959-963E-98E3-E67F-54B03634E539}"/>
              </a:ext>
            </a:extLst>
          </p:cNvPr>
          <p:cNvSpPr/>
          <p:nvPr/>
        </p:nvSpPr>
        <p:spPr>
          <a:xfrm>
            <a:off x="1597844" y="15283282"/>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86" name="Picture 85" descr="YSI EXO2 Multiparameter Water Quality Sonde | ysi.com">
            <a:extLst>
              <a:ext uri="{FF2B5EF4-FFF2-40B4-BE49-F238E27FC236}">
                <a16:creationId xmlns:a16="http://schemas.microsoft.com/office/drawing/2014/main" id="{03EC6EEF-A411-6010-CAD0-FCAF40A9BF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848481">
            <a:off x="1304765" y="14171114"/>
            <a:ext cx="1036002" cy="1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4" descr="TD-Diver - Van Essen Instruments">
            <a:extLst>
              <a:ext uri="{FF2B5EF4-FFF2-40B4-BE49-F238E27FC236}">
                <a16:creationId xmlns:a16="http://schemas.microsoft.com/office/drawing/2014/main" id="{586EAF7D-EB4F-51CB-9384-93C1555020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66585">
            <a:off x="1341376" y="16225358"/>
            <a:ext cx="1128326" cy="112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a:extLst>
              <a:ext uri="{FF2B5EF4-FFF2-40B4-BE49-F238E27FC236}">
                <a16:creationId xmlns:a16="http://schemas.microsoft.com/office/drawing/2014/main" id="{2872C55A-A932-5899-D6C5-B4A93F78463F}"/>
              </a:ext>
            </a:extLst>
          </p:cNvPr>
          <p:cNvSpPr txBox="1"/>
          <p:nvPr/>
        </p:nvSpPr>
        <p:spPr>
          <a:xfrm>
            <a:off x="1590911" y="17308523"/>
            <a:ext cx="6245299" cy="369332"/>
          </a:xfrm>
          <a:prstGeom prst="rect">
            <a:avLst/>
          </a:prstGeom>
          <a:noFill/>
        </p:spPr>
        <p:txBody>
          <a:bodyPr wrap="none" rtlCol="0">
            <a:spAutoFit/>
          </a:bodyPr>
          <a:lstStyle/>
          <a:p>
            <a:r>
              <a:rPr lang="en-US" altLang="es-AR" sz="1800" dirty="0">
                <a:latin typeface="Assistant Medium" pitchFamily="2" charset="0"/>
                <a:ea typeface="Calibri" panose="020F0502020204030204" pitchFamily="34" charset="0"/>
                <a:cs typeface="Assistant Medium"/>
              </a:rPr>
              <a:t>* Fluorescent dissolved organic matter – a reliable proxy fo</a:t>
            </a:r>
            <a:r>
              <a:rPr lang="en-US" altLang="es-AR" dirty="0">
                <a:latin typeface="Assistant Medium" pitchFamily="2" charset="0"/>
                <a:ea typeface="Calibri" panose="020F0502020204030204" pitchFamily="34" charset="0"/>
                <a:cs typeface="Assistant Medium"/>
              </a:rPr>
              <a:t>r DOC</a:t>
            </a:r>
            <a:endParaRPr lang="en-US" dirty="0"/>
          </a:p>
        </p:txBody>
      </p:sp>
      <p:sp>
        <p:nvSpPr>
          <p:cNvPr id="51" name="TextBox 3">
            <a:extLst>
              <a:ext uri="{FF2B5EF4-FFF2-40B4-BE49-F238E27FC236}">
                <a16:creationId xmlns:a16="http://schemas.microsoft.com/office/drawing/2014/main" id="{21CBBBE8-CBC7-508C-6A2D-20CA9C0828B3}"/>
              </a:ext>
            </a:extLst>
          </p:cNvPr>
          <p:cNvSpPr txBox="1">
            <a:spLocks noChangeArrowheads="1"/>
          </p:cNvSpPr>
          <p:nvPr/>
        </p:nvSpPr>
        <p:spPr bwMode="auto">
          <a:xfrm>
            <a:off x="2454225" y="16770394"/>
            <a:ext cx="5186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a:ea typeface="Calibri" panose="020F0502020204030204" pitchFamily="34" charset="0"/>
                <a:cs typeface="Assistant Medium" pitchFamily="2" charset="0"/>
              </a:rPr>
              <a:t>Pressure transducers in stilling wells</a:t>
            </a:r>
            <a:endParaRPr lang="en-US" altLang="es-AR" sz="2000" dirty="0">
              <a:solidFill>
                <a:schemeClr val="bg1"/>
              </a:solidFill>
              <a:latin typeface="Assistant Medium"/>
              <a:ea typeface="Calibri" panose="020F0502020204030204" pitchFamily="34" charset="0"/>
              <a:cs typeface="Assistant Medium" pitchFamily="2" charset="0"/>
            </a:endParaRPr>
          </a:p>
        </p:txBody>
      </p:sp>
      <p:pic>
        <p:nvPicPr>
          <p:cNvPr id="48" name="Picture 52" descr="Teledyne Isco Portable Sampler - Rent | Eco-Rental Solutions">
            <a:extLst>
              <a:ext uri="{FF2B5EF4-FFF2-40B4-BE49-F238E27FC236}">
                <a16:creationId xmlns:a16="http://schemas.microsoft.com/office/drawing/2014/main" id="{6BFE5FB9-C491-9AB0-1FBA-D1817BF8D2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1223" y="15228811"/>
            <a:ext cx="1039560" cy="104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 Placeholder 5">
            <a:extLst>
              <a:ext uri="{FF2B5EF4-FFF2-40B4-BE49-F238E27FC236}">
                <a16:creationId xmlns:a16="http://schemas.microsoft.com/office/drawing/2014/main" id="{A77FA542-8196-FF26-2009-B5D480431862}"/>
              </a:ext>
            </a:extLst>
          </p:cNvPr>
          <p:cNvSpPr txBox="1">
            <a:spLocks/>
          </p:cNvSpPr>
          <p:nvPr/>
        </p:nvSpPr>
        <p:spPr>
          <a:xfrm>
            <a:off x="1200150" y="17766988"/>
            <a:ext cx="10428982"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600" b="0" dirty="0">
                <a:solidFill>
                  <a:schemeClr val="tx1"/>
                </a:solidFill>
                <a:latin typeface="Assistant Medium"/>
              </a:rPr>
              <a:t>2. </a:t>
            </a:r>
            <a:r>
              <a:rPr lang="en-US" sz="3600" b="0" u="sng" dirty="0">
                <a:solidFill>
                  <a:schemeClr val="tx1"/>
                </a:solidFill>
                <a:latin typeface="Assistant Medium"/>
              </a:rPr>
              <a:t>Fine Sediment Deposition</a:t>
            </a:r>
            <a:endParaRPr lang="en-US" sz="3200" dirty="0">
              <a:solidFill>
                <a:schemeClr val="tx1"/>
              </a:solidFill>
            </a:endParaRPr>
          </a:p>
        </p:txBody>
      </p:sp>
      <p:sp>
        <p:nvSpPr>
          <p:cNvPr id="92" name="TextBox 91">
            <a:extLst>
              <a:ext uri="{FF2B5EF4-FFF2-40B4-BE49-F238E27FC236}">
                <a16:creationId xmlns:a16="http://schemas.microsoft.com/office/drawing/2014/main" id="{1F5A9005-964E-FD25-7591-BCB278EB9751}"/>
              </a:ext>
            </a:extLst>
          </p:cNvPr>
          <p:cNvSpPr txBox="1"/>
          <p:nvPr/>
        </p:nvSpPr>
        <p:spPr>
          <a:xfrm>
            <a:off x="1272854" y="18323335"/>
            <a:ext cx="11515576" cy="954107"/>
          </a:xfrm>
          <a:prstGeom prst="rect">
            <a:avLst/>
          </a:prstGeom>
          <a:noFill/>
        </p:spPr>
        <p:txBody>
          <a:bodyPr wrap="square" rtlCol="0">
            <a:spAutoFit/>
          </a:bodyPr>
          <a:lstStyle/>
          <a:p>
            <a:r>
              <a:rPr lang="en-US" sz="2800" dirty="0">
                <a:latin typeface="Assistant Medium"/>
              </a:rPr>
              <a:t>Sediment traps with open and closed bottoms were installed next to subsurface temperature probes during the spring of 2023</a:t>
            </a:r>
          </a:p>
        </p:txBody>
      </p:sp>
      <p:pic>
        <p:nvPicPr>
          <p:cNvPr id="2" name="Picture 1">
            <a:extLst>
              <a:ext uri="{FF2B5EF4-FFF2-40B4-BE49-F238E27FC236}">
                <a16:creationId xmlns:a16="http://schemas.microsoft.com/office/drawing/2014/main" id="{32EB283D-FE21-56A7-E6DC-5442EE66BADE}"/>
              </a:ext>
            </a:extLst>
          </p:cNvPr>
          <p:cNvPicPr>
            <a:picLocks noChangeAspect="1"/>
          </p:cNvPicPr>
          <p:nvPr/>
        </p:nvPicPr>
        <p:blipFill rotWithShape="1">
          <a:blip r:embed="rId10"/>
          <a:srcRect l="16082" t="28881" b="23229"/>
          <a:stretch/>
        </p:blipFill>
        <p:spPr>
          <a:xfrm>
            <a:off x="9310537" y="19728856"/>
            <a:ext cx="3303003" cy="2513305"/>
          </a:xfrm>
          <a:prstGeom prst="rect">
            <a:avLst/>
          </a:prstGeom>
        </p:spPr>
      </p:pic>
      <p:sp>
        <p:nvSpPr>
          <p:cNvPr id="95" name="Rectangle 94">
            <a:extLst>
              <a:ext uri="{FF2B5EF4-FFF2-40B4-BE49-F238E27FC236}">
                <a16:creationId xmlns:a16="http://schemas.microsoft.com/office/drawing/2014/main" id="{0051DCDB-8DED-98A8-29D0-672EB6357A92}"/>
              </a:ext>
            </a:extLst>
          </p:cNvPr>
          <p:cNvSpPr/>
          <p:nvPr/>
        </p:nvSpPr>
        <p:spPr>
          <a:xfrm>
            <a:off x="1127238" y="19369489"/>
            <a:ext cx="7999114" cy="4150668"/>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547B87D2-AC33-CBFF-1A12-2FC2CA3DBE64}"/>
              </a:ext>
            </a:extLst>
          </p:cNvPr>
          <p:cNvPicPr>
            <a:picLocks noChangeAspect="1"/>
          </p:cNvPicPr>
          <p:nvPr/>
        </p:nvPicPr>
        <p:blipFill>
          <a:blip r:embed="rId11"/>
          <a:stretch>
            <a:fillRect/>
          </a:stretch>
        </p:blipFill>
        <p:spPr>
          <a:xfrm>
            <a:off x="5204042" y="19649068"/>
            <a:ext cx="3789782" cy="3681038"/>
          </a:xfrm>
          <a:prstGeom prst="rect">
            <a:avLst/>
          </a:prstGeom>
          <a:ln w="9525">
            <a:noFill/>
          </a:ln>
        </p:spPr>
      </p:pic>
      <p:pic>
        <p:nvPicPr>
          <p:cNvPr id="93" name="Picture 92">
            <a:extLst>
              <a:ext uri="{FF2B5EF4-FFF2-40B4-BE49-F238E27FC236}">
                <a16:creationId xmlns:a16="http://schemas.microsoft.com/office/drawing/2014/main" id="{4B8A2792-8CD3-5EE3-F68E-8D3EAD6720A0}"/>
              </a:ext>
            </a:extLst>
          </p:cNvPr>
          <p:cNvPicPr>
            <a:picLocks noChangeAspect="1"/>
          </p:cNvPicPr>
          <p:nvPr/>
        </p:nvPicPr>
        <p:blipFill>
          <a:blip r:embed="rId12"/>
          <a:stretch>
            <a:fillRect/>
          </a:stretch>
        </p:blipFill>
        <p:spPr>
          <a:xfrm>
            <a:off x="1272184" y="19658978"/>
            <a:ext cx="3822292" cy="3671128"/>
          </a:xfrm>
          <a:prstGeom prst="rect">
            <a:avLst/>
          </a:prstGeom>
          <a:ln w="9525">
            <a:noFill/>
          </a:ln>
        </p:spPr>
      </p:pic>
      <p:sp>
        <p:nvSpPr>
          <p:cNvPr id="18" name="TextBox 17">
            <a:extLst>
              <a:ext uri="{FF2B5EF4-FFF2-40B4-BE49-F238E27FC236}">
                <a16:creationId xmlns:a16="http://schemas.microsoft.com/office/drawing/2014/main" id="{8F980C8A-5C3F-D6A1-FB2B-5277B64AAED9}"/>
              </a:ext>
            </a:extLst>
          </p:cNvPr>
          <p:cNvSpPr txBox="1"/>
          <p:nvPr/>
        </p:nvSpPr>
        <p:spPr>
          <a:xfrm>
            <a:off x="1859539" y="19341212"/>
            <a:ext cx="2719874" cy="369332"/>
          </a:xfrm>
          <a:prstGeom prst="rect">
            <a:avLst/>
          </a:prstGeom>
          <a:noFill/>
          <a:ln w="9525">
            <a:noFill/>
          </a:ln>
        </p:spPr>
        <p:txBody>
          <a:bodyPr wrap="square" rtlCol="0">
            <a:spAutoFit/>
          </a:bodyPr>
          <a:lstStyle/>
          <a:p>
            <a:pPr algn="ctr"/>
            <a:r>
              <a:rPr lang="en-US" b="1" dirty="0">
                <a:solidFill>
                  <a:srgbClr val="106D7F"/>
                </a:solidFill>
                <a:latin typeface="Assistant Medium"/>
              </a:rPr>
              <a:t>Downwelling Conditions</a:t>
            </a:r>
          </a:p>
        </p:txBody>
      </p:sp>
      <p:sp>
        <p:nvSpPr>
          <p:cNvPr id="23" name="TextBox 22">
            <a:extLst>
              <a:ext uri="{FF2B5EF4-FFF2-40B4-BE49-F238E27FC236}">
                <a16:creationId xmlns:a16="http://schemas.microsoft.com/office/drawing/2014/main" id="{7489A71A-FC11-C3F6-E721-D6182F0E02A2}"/>
              </a:ext>
            </a:extLst>
          </p:cNvPr>
          <p:cNvSpPr txBox="1"/>
          <p:nvPr/>
        </p:nvSpPr>
        <p:spPr>
          <a:xfrm>
            <a:off x="5738996" y="19345535"/>
            <a:ext cx="2719874" cy="369332"/>
          </a:xfrm>
          <a:prstGeom prst="rect">
            <a:avLst/>
          </a:prstGeom>
          <a:noFill/>
          <a:ln w="9525">
            <a:noFill/>
          </a:ln>
        </p:spPr>
        <p:txBody>
          <a:bodyPr wrap="square" rtlCol="0">
            <a:spAutoFit/>
          </a:bodyPr>
          <a:lstStyle/>
          <a:p>
            <a:pPr algn="ctr"/>
            <a:r>
              <a:rPr lang="en-US" b="1" dirty="0">
                <a:solidFill>
                  <a:srgbClr val="106D7F"/>
                </a:solidFill>
                <a:latin typeface="Assistant Medium"/>
              </a:rPr>
              <a:t>Upwelling Conditions</a:t>
            </a:r>
          </a:p>
        </p:txBody>
      </p:sp>
      <p:sp>
        <p:nvSpPr>
          <p:cNvPr id="19" name="TextBox 18">
            <a:extLst>
              <a:ext uri="{FF2B5EF4-FFF2-40B4-BE49-F238E27FC236}">
                <a16:creationId xmlns:a16="http://schemas.microsoft.com/office/drawing/2014/main" id="{5ED8663A-0B6D-B65B-9284-B1C905F2B499}"/>
              </a:ext>
            </a:extLst>
          </p:cNvPr>
          <p:cNvSpPr txBox="1"/>
          <p:nvPr/>
        </p:nvSpPr>
        <p:spPr>
          <a:xfrm>
            <a:off x="9298040" y="22424412"/>
            <a:ext cx="3315500" cy="1077218"/>
          </a:xfrm>
          <a:prstGeom prst="rect">
            <a:avLst/>
          </a:prstGeom>
          <a:solidFill>
            <a:srgbClr val="EDF8B1"/>
          </a:solidFill>
        </p:spPr>
        <p:txBody>
          <a:bodyPr wrap="square" rtlCol="0">
            <a:spAutoFit/>
          </a:bodyPr>
          <a:lstStyle/>
          <a:p>
            <a:r>
              <a:rPr lang="en-US" sz="2100" b="1" dirty="0">
                <a:latin typeface="Assistant Medium"/>
              </a:rPr>
              <a:t>Other deposition effects: </a:t>
            </a:r>
          </a:p>
          <a:p>
            <a:pPr marL="342900" indent="-342900">
              <a:buFont typeface="Arial" panose="020B0604020202020204" pitchFamily="34" charset="0"/>
              <a:buChar char="•"/>
            </a:pPr>
            <a:r>
              <a:rPr lang="en-US" sz="2100" dirty="0">
                <a:latin typeface="Assistant Medium"/>
              </a:rPr>
              <a:t>settling velocity </a:t>
            </a:r>
          </a:p>
          <a:p>
            <a:pPr marL="342900" indent="-342900">
              <a:buFont typeface="Arial" panose="020B0604020202020204" pitchFamily="34" charset="0"/>
              <a:buChar char="•"/>
            </a:pPr>
            <a:r>
              <a:rPr lang="en-US" sz="2100" dirty="0">
                <a:latin typeface="Assistant Medium"/>
              </a:rPr>
              <a:t>stream turbulence effects</a:t>
            </a:r>
          </a:p>
        </p:txBody>
      </p:sp>
      <p:sp>
        <p:nvSpPr>
          <p:cNvPr id="30" name="Text Placeholder 5">
            <a:extLst>
              <a:ext uri="{FF2B5EF4-FFF2-40B4-BE49-F238E27FC236}">
                <a16:creationId xmlns:a16="http://schemas.microsoft.com/office/drawing/2014/main" id="{18A2FD83-0EE6-1DAE-9C56-B6663FD5382B}"/>
              </a:ext>
            </a:extLst>
          </p:cNvPr>
          <p:cNvSpPr txBox="1">
            <a:spLocks/>
          </p:cNvSpPr>
          <p:nvPr/>
        </p:nvSpPr>
        <p:spPr>
          <a:xfrm>
            <a:off x="1127238" y="23683582"/>
            <a:ext cx="10428982"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600" b="0" dirty="0">
                <a:solidFill>
                  <a:schemeClr val="tx1"/>
                </a:solidFill>
                <a:latin typeface="Assistant Medium"/>
              </a:rPr>
              <a:t>3. </a:t>
            </a:r>
            <a:r>
              <a:rPr lang="en-US" sz="3600" b="0" u="sng" dirty="0">
                <a:solidFill>
                  <a:schemeClr val="tx1"/>
                </a:solidFill>
                <a:latin typeface="Assistant Medium"/>
              </a:rPr>
              <a:t>Computing Hyporheic Flux</a:t>
            </a:r>
            <a:endParaRPr lang="en-US" sz="3200" dirty="0">
              <a:solidFill>
                <a:schemeClr val="tx1"/>
              </a:solidFill>
            </a:endParaRPr>
          </a:p>
        </p:txBody>
      </p:sp>
      <p:sp>
        <p:nvSpPr>
          <p:cNvPr id="32" name="TextBox 31">
            <a:extLst>
              <a:ext uri="{FF2B5EF4-FFF2-40B4-BE49-F238E27FC236}">
                <a16:creationId xmlns:a16="http://schemas.microsoft.com/office/drawing/2014/main" id="{C77FC680-7B4F-4A52-AE9D-AF41BDCCBD0A}"/>
              </a:ext>
            </a:extLst>
          </p:cNvPr>
          <p:cNvSpPr txBox="1"/>
          <p:nvPr/>
        </p:nvSpPr>
        <p:spPr>
          <a:xfrm>
            <a:off x="1177275" y="24427729"/>
            <a:ext cx="4821636" cy="3970318"/>
          </a:xfrm>
          <a:prstGeom prst="rect">
            <a:avLst/>
          </a:prstGeom>
          <a:noFill/>
        </p:spPr>
        <p:txBody>
          <a:bodyPr wrap="square" rtlCol="0">
            <a:spAutoFit/>
          </a:bodyPr>
          <a:lstStyle/>
          <a:p>
            <a:r>
              <a:rPr lang="en-US" sz="2800" dirty="0">
                <a:latin typeface="Assistant Medium"/>
              </a:rPr>
              <a:t>Through diel substrate water temperature fluctuations, we can solve the vertical flux from the 1D advection-diffusion equation using </a:t>
            </a:r>
            <a:r>
              <a:rPr lang="el-GR" sz="2800" i="1" dirty="0">
                <a:latin typeface="Assistant Medium"/>
              </a:rPr>
              <a:t>Δ</a:t>
            </a:r>
            <a:r>
              <a:rPr lang="en-US" sz="2800" i="1" dirty="0">
                <a:latin typeface="Assistant Medium"/>
              </a:rPr>
              <a:t>A and </a:t>
            </a:r>
            <a:r>
              <a:rPr lang="el-GR" sz="2800" i="1" dirty="0">
                <a:latin typeface="Assistant Medium"/>
              </a:rPr>
              <a:t>ΔΦ</a:t>
            </a:r>
            <a:r>
              <a:rPr lang="en-US" sz="2800" i="1" dirty="0">
                <a:latin typeface="Assistant Medium"/>
              </a:rPr>
              <a:t>.</a:t>
            </a:r>
          </a:p>
          <a:p>
            <a:r>
              <a:rPr lang="en-US" sz="2800" dirty="0">
                <a:latin typeface="Assistant Medium"/>
              </a:rPr>
              <a:t>Temperature-monitoring probes were installed at the locations of each basket group to estimate local hyporheic flux. </a:t>
            </a:r>
          </a:p>
        </p:txBody>
      </p:sp>
      <p:sp>
        <p:nvSpPr>
          <p:cNvPr id="41" name="TextBox 40">
            <a:extLst>
              <a:ext uri="{FF2B5EF4-FFF2-40B4-BE49-F238E27FC236}">
                <a16:creationId xmlns:a16="http://schemas.microsoft.com/office/drawing/2014/main" id="{842FD714-1351-8A20-4D24-5ED5FF3950F3}"/>
              </a:ext>
            </a:extLst>
          </p:cNvPr>
          <p:cNvSpPr txBox="1"/>
          <p:nvPr/>
        </p:nvSpPr>
        <p:spPr>
          <a:xfrm>
            <a:off x="1057710" y="12761399"/>
            <a:ext cx="2810399" cy="769441"/>
          </a:xfrm>
          <a:prstGeom prst="rect">
            <a:avLst/>
          </a:prstGeom>
          <a:noFill/>
        </p:spPr>
        <p:txBody>
          <a:bodyPr wrap="square" rtlCol="0">
            <a:spAutoFit/>
          </a:bodyPr>
          <a:lstStyle/>
          <a:p>
            <a:r>
              <a:rPr lang="en-US" sz="4400" dirty="0">
                <a:highlight>
                  <a:srgbClr val="EDF8B1"/>
                </a:highlight>
                <a:latin typeface="Assistant Medium"/>
              </a:rPr>
              <a:t>Methods</a:t>
            </a:r>
          </a:p>
        </p:txBody>
      </p:sp>
      <p:sp>
        <p:nvSpPr>
          <p:cNvPr id="43" name="TextBox 42">
            <a:extLst>
              <a:ext uri="{FF2B5EF4-FFF2-40B4-BE49-F238E27FC236}">
                <a16:creationId xmlns:a16="http://schemas.microsoft.com/office/drawing/2014/main" id="{4F41EA4D-3B47-530B-1560-16ECA82BDEE5}"/>
              </a:ext>
            </a:extLst>
          </p:cNvPr>
          <p:cNvSpPr txBox="1"/>
          <p:nvPr/>
        </p:nvSpPr>
        <p:spPr>
          <a:xfrm>
            <a:off x="13594239" y="4984837"/>
            <a:ext cx="1893411" cy="769441"/>
          </a:xfrm>
          <a:prstGeom prst="rect">
            <a:avLst/>
          </a:prstGeom>
          <a:noFill/>
        </p:spPr>
        <p:txBody>
          <a:bodyPr wrap="square" rtlCol="0">
            <a:spAutoFit/>
          </a:bodyPr>
          <a:lstStyle/>
          <a:p>
            <a:r>
              <a:rPr lang="en-US" sz="4400" dirty="0">
                <a:highlight>
                  <a:srgbClr val="EDF8B1"/>
                </a:highlight>
                <a:latin typeface="Assistant Medium"/>
              </a:rPr>
              <a:t>Results</a:t>
            </a:r>
          </a:p>
        </p:txBody>
      </p:sp>
      <p:pic>
        <p:nvPicPr>
          <p:cNvPr id="5" name="Picture 4" descr="A diagram of a temperature and time&#10;&#10;Description automatically generated">
            <a:extLst>
              <a:ext uri="{FF2B5EF4-FFF2-40B4-BE49-F238E27FC236}">
                <a16:creationId xmlns:a16="http://schemas.microsoft.com/office/drawing/2014/main" id="{8FFA913C-B1DF-EAB1-B6BF-AC2DB3009A3B}"/>
              </a:ext>
            </a:extLst>
          </p:cNvPr>
          <p:cNvPicPr>
            <a:picLocks noChangeAspect="1"/>
          </p:cNvPicPr>
          <p:nvPr/>
        </p:nvPicPr>
        <p:blipFill rotWithShape="1">
          <a:blip r:embed="rId13"/>
          <a:srcRect l="1758" r="8516"/>
          <a:stretch/>
        </p:blipFill>
        <p:spPr>
          <a:xfrm>
            <a:off x="5993136" y="24290733"/>
            <a:ext cx="6609808" cy="4143761"/>
          </a:xfrm>
          <a:prstGeom prst="rect">
            <a:avLst/>
          </a:prstGeom>
          <a:ln w="12700">
            <a:solidFill>
              <a:schemeClr val="tx1"/>
            </a:solidFill>
          </a:ln>
        </p:spPr>
      </p:pic>
      <p:sp>
        <p:nvSpPr>
          <p:cNvPr id="31" name="TextBox 30">
            <a:extLst>
              <a:ext uri="{FF2B5EF4-FFF2-40B4-BE49-F238E27FC236}">
                <a16:creationId xmlns:a16="http://schemas.microsoft.com/office/drawing/2014/main" id="{DA95EF89-A291-7FF2-790E-002C29912FD4}"/>
              </a:ext>
            </a:extLst>
          </p:cNvPr>
          <p:cNvSpPr txBox="1"/>
          <p:nvPr/>
        </p:nvSpPr>
        <p:spPr>
          <a:xfrm>
            <a:off x="4966542" y="35790865"/>
            <a:ext cx="16596923" cy="646331"/>
          </a:xfrm>
          <a:prstGeom prst="rect">
            <a:avLst/>
          </a:prstGeom>
          <a:noFill/>
        </p:spPr>
        <p:txBody>
          <a:bodyPr wrap="square" rtlCol="0">
            <a:spAutoFit/>
          </a:bodyPr>
          <a:lstStyle/>
          <a:p>
            <a:pPr algn="ctr"/>
            <a:r>
              <a:rPr lang="en-US" sz="3600" dirty="0">
                <a:latin typeface="Assistant Medium"/>
              </a:rPr>
              <a:t>For questions, please contact </a:t>
            </a:r>
            <a:r>
              <a:rPr lang="en-US" sz="3600" dirty="0">
                <a:latin typeface="Assistant Medium"/>
                <a:hlinkClick r:id="rId14"/>
              </a:rPr>
              <a:t>huck4481@vandals.uidaho.edu</a:t>
            </a:r>
            <a:r>
              <a:rPr lang="en-US" sz="3600" dirty="0">
                <a:latin typeface="Assistant Medium"/>
              </a:rPr>
              <a:t> or </a:t>
            </a:r>
            <a:r>
              <a:rPr lang="en-US" sz="3600" dirty="0">
                <a:latin typeface="Assistant Medium"/>
                <a:hlinkClick r:id="rId15"/>
              </a:rPr>
              <a:t>eyager@uidaho.edu</a:t>
            </a:r>
            <a:r>
              <a:rPr lang="en-US" sz="3600" dirty="0">
                <a:latin typeface="Assistant Medium"/>
              </a:rPr>
              <a:t> </a:t>
            </a:r>
          </a:p>
        </p:txBody>
      </p:sp>
      <p:sp>
        <p:nvSpPr>
          <p:cNvPr id="3" name="Rectangle 2">
            <a:extLst>
              <a:ext uri="{FF2B5EF4-FFF2-40B4-BE49-F238E27FC236}">
                <a16:creationId xmlns:a16="http://schemas.microsoft.com/office/drawing/2014/main" id="{D937E44B-F234-B32D-FFEB-907921DAD956}"/>
              </a:ext>
            </a:extLst>
          </p:cNvPr>
          <p:cNvSpPr>
            <a:spLocks noGrp="1" noRot="1" noMove="1" noResize="1" noEditPoints="1" noAdjustHandles="1" noChangeArrowheads="1" noChangeShapeType="1"/>
          </p:cNvSpPr>
          <p:nvPr/>
        </p:nvSpPr>
        <p:spPr>
          <a:xfrm>
            <a:off x="13292505" y="30233176"/>
            <a:ext cx="13395467" cy="5234013"/>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dirty="0">
                <a:solidFill>
                  <a:schemeClr val="tx1"/>
                </a:solidFill>
                <a:latin typeface="Assistant Medium"/>
                <a:cs typeface="Assistant Medium" pitchFamily="2" charset="0"/>
              </a:rPr>
              <a:t> </a:t>
            </a:r>
          </a:p>
        </p:txBody>
      </p:sp>
      <p:sp>
        <p:nvSpPr>
          <p:cNvPr id="47" name="TextBox 46">
            <a:extLst>
              <a:ext uri="{FF2B5EF4-FFF2-40B4-BE49-F238E27FC236}">
                <a16:creationId xmlns:a16="http://schemas.microsoft.com/office/drawing/2014/main" id="{3AE2EB32-9A56-5532-B498-4B183A0A85A8}"/>
              </a:ext>
            </a:extLst>
          </p:cNvPr>
          <p:cNvSpPr txBox="1"/>
          <p:nvPr/>
        </p:nvSpPr>
        <p:spPr>
          <a:xfrm>
            <a:off x="13758474" y="29776485"/>
            <a:ext cx="6772555" cy="769441"/>
          </a:xfrm>
          <a:prstGeom prst="rect">
            <a:avLst/>
          </a:prstGeom>
          <a:noFill/>
        </p:spPr>
        <p:txBody>
          <a:bodyPr wrap="square" rtlCol="0">
            <a:spAutoFit/>
          </a:bodyPr>
          <a:lstStyle/>
          <a:p>
            <a:r>
              <a:rPr lang="en-US" sz="4400" dirty="0">
                <a:highlight>
                  <a:srgbClr val="EDF8B1"/>
                </a:highlight>
                <a:latin typeface="Assistant Medium"/>
              </a:rPr>
              <a:t>Discussion and Further Work</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838FE27-B161-A0F2-771F-4C7D11B6EA3B}"/>
                  </a:ext>
                </a:extLst>
              </p:cNvPr>
              <p:cNvSpPr txBox="1"/>
              <p:nvPr/>
            </p:nvSpPr>
            <p:spPr>
              <a:xfrm>
                <a:off x="2770303" y="28992946"/>
                <a:ext cx="9095747" cy="584775"/>
              </a:xfrm>
              <a:prstGeom prst="rect">
                <a:avLst/>
              </a:prstGeom>
              <a:solidFill>
                <a:srgbClr val="225EA8"/>
              </a:solidFill>
            </p:spPr>
            <p:txBody>
              <a:bodyPr wrap="square">
                <a:spAutoFit/>
              </a:bodyPr>
              <a:lstStyle/>
              <a:p>
                <a:r>
                  <a:rPr lang="en-US" sz="3200" dirty="0">
                    <a:solidFill>
                      <a:schemeClr val="bg1"/>
                    </a:solidFill>
                    <a:highlight>
                      <a:srgbClr val="225EA8"/>
                    </a:highlight>
                    <a:latin typeface="Assistant Medium"/>
                  </a:rPr>
                  <a:t>Water Column Fine Sediment Concentrations and </a:t>
                </a:r>
                <a14:m>
                  <m:oMath xmlns:m="http://schemas.openxmlformats.org/officeDocument/2006/math">
                    <m:sSub>
                      <m:sSubPr>
                        <m:ctrlPr>
                          <a:rPr lang="en-US" sz="3200" i="1" smtClean="0">
                            <a:solidFill>
                              <a:schemeClr val="bg1"/>
                            </a:solidFill>
                            <a:highlight>
                              <a:srgbClr val="225EA8"/>
                            </a:highlight>
                            <a:latin typeface="Cambria Math" panose="02040503050406030204" pitchFamily="18" charset="0"/>
                          </a:rPr>
                        </m:ctrlPr>
                      </m:sSubPr>
                      <m:e>
                        <m:r>
                          <a:rPr lang="en-US" sz="3200" b="0" i="1" smtClean="0">
                            <a:solidFill>
                              <a:schemeClr val="bg1"/>
                            </a:solidFill>
                            <a:highlight>
                              <a:srgbClr val="225EA8"/>
                            </a:highlight>
                            <a:latin typeface="Cambria Math" panose="02040503050406030204" pitchFamily="18" charset="0"/>
                          </a:rPr>
                          <m:t>𝐷</m:t>
                        </m:r>
                      </m:e>
                      <m:sub>
                        <m:r>
                          <a:rPr lang="en-US" sz="3200" b="0" i="1" smtClean="0">
                            <a:solidFill>
                              <a:schemeClr val="bg1"/>
                            </a:solidFill>
                            <a:highlight>
                              <a:srgbClr val="225EA8"/>
                            </a:highlight>
                            <a:latin typeface="Cambria Math" panose="02040503050406030204" pitchFamily="18" charset="0"/>
                          </a:rPr>
                          <m:t>50</m:t>
                        </m:r>
                      </m:sub>
                    </m:sSub>
                  </m:oMath>
                </a14:m>
                <a:endParaRPr lang="en-US" sz="3200" dirty="0">
                  <a:solidFill>
                    <a:schemeClr val="bg1"/>
                  </a:solidFill>
                  <a:highlight>
                    <a:srgbClr val="225EA8"/>
                  </a:highlight>
                  <a:latin typeface="Assistant Medium"/>
                </a:endParaRPr>
              </a:p>
            </p:txBody>
          </p:sp>
        </mc:Choice>
        <mc:Fallback xmlns="">
          <p:sp>
            <p:nvSpPr>
              <p:cNvPr id="37" name="TextBox 36">
                <a:extLst>
                  <a:ext uri="{FF2B5EF4-FFF2-40B4-BE49-F238E27FC236}">
                    <a16:creationId xmlns:a16="http://schemas.microsoft.com/office/drawing/2014/main" id="{2838FE27-B161-A0F2-771F-4C7D11B6EA3B}"/>
                  </a:ext>
                </a:extLst>
              </p:cNvPr>
              <p:cNvSpPr txBox="1">
                <a:spLocks noRot="1" noChangeAspect="1" noMove="1" noResize="1" noEditPoints="1" noAdjustHandles="1" noChangeArrowheads="1" noChangeShapeType="1" noTextEdit="1"/>
              </p:cNvSpPr>
              <p:nvPr/>
            </p:nvSpPr>
            <p:spPr>
              <a:xfrm>
                <a:off x="2770303" y="28992946"/>
                <a:ext cx="9095747" cy="584775"/>
              </a:xfrm>
              <a:prstGeom prst="rect">
                <a:avLst/>
              </a:prstGeom>
              <a:blipFill>
                <a:blip r:embed="rId16"/>
                <a:stretch>
                  <a:fillRect l="-1674" t="-12500" b="-34375"/>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13047AA5-CF0D-C861-0459-CA69759C3D14}"/>
              </a:ext>
            </a:extLst>
          </p:cNvPr>
          <p:cNvSpPr txBox="1"/>
          <p:nvPr/>
        </p:nvSpPr>
        <p:spPr>
          <a:xfrm>
            <a:off x="6839733" y="29803020"/>
            <a:ext cx="6419303" cy="3754874"/>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Assistant Medium"/>
              </a:rPr>
              <a:t>Summer high flow events </a:t>
            </a:r>
            <a:r>
              <a:rPr lang="en-US" sz="2800" dirty="0">
                <a:latin typeface="Assistant Medium"/>
              </a:rPr>
              <a:t>displayed a wider range of concentrations and </a:t>
            </a:r>
            <a:r>
              <a:rPr lang="en-US" sz="2800" b="1" dirty="0">
                <a:latin typeface="Assistant Medium"/>
              </a:rPr>
              <a:t>higher peak concentrations on average </a:t>
            </a:r>
            <a:r>
              <a:rPr lang="en-US" sz="2800" dirty="0">
                <a:latin typeface="Assistant Medium"/>
              </a:rPr>
              <a:t>than the spring event concentrations.</a:t>
            </a:r>
          </a:p>
          <a:p>
            <a:pPr marL="457200" indent="-457200">
              <a:lnSpc>
                <a:spcPct val="50000"/>
              </a:lnSpc>
              <a:buFont typeface="Arial" panose="020B0604020202020204" pitchFamily="34" charset="0"/>
              <a:buChar char="•"/>
            </a:pPr>
            <a:r>
              <a:rPr lang="en-US" sz="2800" dirty="0">
                <a:latin typeface="Assistant Medium"/>
              </a:rPr>
              <a:t> </a:t>
            </a:r>
          </a:p>
          <a:p>
            <a:pPr marL="457200" indent="-457200">
              <a:buFont typeface="Arial" panose="020B0604020202020204" pitchFamily="34" charset="0"/>
              <a:buChar char="•"/>
            </a:pPr>
            <a:r>
              <a:rPr lang="en-US" sz="2800" b="1" dirty="0">
                <a:latin typeface="Assistant Medium"/>
              </a:rPr>
              <a:t>Spring high flow events </a:t>
            </a:r>
            <a:r>
              <a:rPr lang="en-US" sz="2800" dirty="0">
                <a:latin typeface="Assistant Medium"/>
              </a:rPr>
              <a:t>have a wider range of D50’s and a </a:t>
            </a:r>
            <a:r>
              <a:rPr lang="en-US" sz="2800" b="1" dirty="0">
                <a:latin typeface="Assistant Medium"/>
              </a:rPr>
              <a:t>coarser grain size distribution on average</a:t>
            </a:r>
            <a:r>
              <a:rPr lang="en-US" sz="2800" dirty="0">
                <a:latin typeface="Assistant Medium"/>
              </a:rPr>
              <a:t> compared to the summer samples.</a:t>
            </a:r>
          </a:p>
        </p:txBody>
      </p:sp>
      <p:graphicFrame>
        <p:nvGraphicFramePr>
          <p:cNvPr id="63" name="Table 62">
            <a:extLst>
              <a:ext uri="{FF2B5EF4-FFF2-40B4-BE49-F238E27FC236}">
                <a16:creationId xmlns:a16="http://schemas.microsoft.com/office/drawing/2014/main" id="{85F6BB68-F714-824A-0D19-7F829BC01FE4}"/>
              </a:ext>
            </a:extLst>
          </p:cNvPr>
          <p:cNvGraphicFramePr>
            <a:graphicFrameLocks noGrp="1"/>
          </p:cNvGraphicFramePr>
          <p:nvPr>
            <p:extLst>
              <p:ext uri="{D42A27DB-BD31-4B8C-83A1-F6EECF244321}">
                <p14:modId xmlns:p14="http://schemas.microsoft.com/office/powerpoint/2010/main" val="4134446949"/>
              </p:ext>
            </p:extLst>
          </p:nvPr>
        </p:nvGraphicFramePr>
        <p:xfrm>
          <a:off x="7485359" y="33806549"/>
          <a:ext cx="5425833" cy="1384365"/>
        </p:xfrm>
        <a:graphic>
          <a:graphicData uri="http://schemas.openxmlformats.org/drawingml/2006/table">
            <a:tbl>
              <a:tblPr>
                <a:tableStyleId>{2A488322-F2BA-4B5B-9748-0D474271808F}</a:tableStyleId>
              </a:tblPr>
              <a:tblGrid>
                <a:gridCol w="2757052">
                  <a:extLst>
                    <a:ext uri="{9D8B030D-6E8A-4147-A177-3AD203B41FA5}">
                      <a16:colId xmlns:a16="http://schemas.microsoft.com/office/drawing/2014/main" val="1683704114"/>
                    </a:ext>
                  </a:extLst>
                </a:gridCol>
                <a:gridCol w="1355609">
                  <a:extLst>
                    <a:ext uri="{9D8B030D-6E8A-4147-A177-3AD203B41FA5}">
                      <a16:colId xmlns:a16="http://schemas.microsoft.com/office/drawing/2014/main" val="363696216"/>
                    </a:ext>
                  </a:extLst>
                </a:gridCol>
                <a:gridCol w="1313172">
                  <a:extLst>
                    <a:ext uri="{9D8B030D-6E8A-4147-A177-3AD203B41FA5}">
                      <a16:colId xmlns:a16="http://schemas.microsoft.com/office/drawing/2014/main" val="1773864972"/>
                    </a:ext>
                  </a:extLst>
                </a:gridCol>
              </a:tblGrid>
              <a:tr h="190500">
                <a:tc>
                  <a:txBody>
                    <a:bodyPr/>
                    <a:lstStyle/>
                    <a:p>
                      <a:pPr algn="ctr" fontAlgn="b">
                        <a:lnSpc>
                          <a:spcPct val="150000"/>
                        </a:lnSpc>
                      </a:pPr>
                      <a:r>
                        <a:rPr lang="en-US" sz="2000" u="none" strike="noStrike" dirty="0">
                          <a:effectLst/>
                          <a:latin typeface="Assistant Medium"/>
                        </a:rPr>
                        <a:t>Average:  </a:t>
                      </a:r>
                      <a:endParaRPr lang="en-US" sz="2000" b="0"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solidFill>
                            <a:srgbClr val="0C2C84"/>
                          </a:solidFill>
                          <a:effectLst/>
                          <a:latin typeface="Assistant Medium"/>
                        </a:rPr>
                        <a:t>Spring</a:t>
                      </a:r>
                      <a:endParaRPr lang="en-US" sz="2400" b="1" i="0" u="none" strike="noStrike" dirty="0">
                        <a:solidFill>
                          <a:srgbClr val="0C2C84"/>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solidFill>
                            <a:srgbClr val="1D91C0"/>
                          </a:solidFill>
                          <a:effectLst/>
                          <a:latin typeface="Assistant Medium"/>
                        </a:rPr>
                        <a:t>Summer</a:t>
                      </a:r>
                      <a:endParaRPr lang="en-US" sz="2400" b="1" i="0" u="none" strike="noStrike" dirty="0">
                        <a:solidFill>
                          <a:srgbClr val="1D91C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8772702"/>
                  </a:ext>
                </a:extLst>
              </a:tr>
              <a:tr h="190500">
                <a:tc>
                  <a:txBody>
                    <a:bodyPr/>
                    <a:lstStyle/>
                    <a:p>
                      <a:pPr algn="ctr" fontAlgn="b">
                        <a:lnSpc>
                          <a:spcPct val="150000"/>
                        </a:lnSpc>
                      </a:pPr>
                      <a:r>
                        <a:rPr lang="en-US" sz="2000" b="1" u="none" strike="noStrike" dirty="0">
                          <a:effectLst/>
                          <a:latin typeface="Assistant Medium"/>
                        </a:rPr>
                        <a:t> </a:t>
                      </a:r>
                      <a:r>
                        <a:rPr lang="en-US" sz="2000" b="1" i="0" u="none" strike="noStrike" dirty="0">
                          <a:effectLst/>
                          <a:latin typeface="Assistant Medium"/>
                        </a:rPr>
                        <a:t>Concentration (</a:t>
                      </a:r>
                      <a:r>
                        <a:rPr lang="el-GR" sz="2000" b="1" i="0" u="none" strike="noStrike" dirty="0">
                          <a:effectLst/>
                        </a:rPr>
                        <a:t>μ</a:t>
                      </a:r>
                      <a:r>
                        <a:rPr lang="en-US" sz="2000" b="1" i="0" u="none" strike="noStrike" dirty="0">
                          <a:effectLst/>
                          <a:latin typeface="Assistant Medium"/>
                        </a:rPr>
                        <a:t>L/L)</a:t>
                      </a:r>
                      <a:endParaRPr lang="en-US" sz="2000" b="1"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effectLst/>
                          <a:latin typeface="Assistant Medium"/>
                        </a:rPr>
                        <a:t>53.76</a:t>
                      </a:r>
                      <a:endParaRPr lang="en-US" sz="2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effectLst/>
                          <a:latin typeface="Assistant Medium"/>
                        </a:rPr>
                        <a:t>95.00</a:t>
                      </a:r>
                      <a:endParaRPr lang="en-US" sz="2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00172157"/>
                  </a:ext>
                </a:extLst>
              </a:tr>
              <a:tr h="190500">
                <a:tc>
                  <a:txBody>
                    <a:bodyPr/>
                    <a:lstStyle/>
                    <a:p>
                      <a:pPr algn="ctr" fontAlgn="b">
                        <a:lnSpc>
                          <a:spcPct val="150000"/>
                        </a:lnSpc>
                      </a:pPr>
                      <a:r>
                        <a:rPr lang="en-US" sz="2000" b="1" i="0" u="none" strike="noStrike" dirty="0">
                          <a:effectLst/>
                          <a:latin typeface="Assistant Medium"/>
                        </a:rPr>
                        <a:t>Median Grain Size (</a:t>
                      </a:r>
                      <a:r>
                        <a:rPr lang="el-GR" sz="2000" b="1" i="0" u="none" strike="noStrike" dirty="0">
                          <a:effectLst/>
                        </a:rPr>
                        <a:t>μ</a:t>
                      </a:r>
                      <a:r>
                        <a:rPr lang="en-US" sz="2000" b="1" i="0" u="none" strike="noStrike" dirty="0">
                          <a:effectLst/>
                          <a:latin typeface="Assistant Medium"/>
                        </a:rPr>
                        <a:t>m)</a:t>
                      </a:r>
                      <a:endParaRPr lang="en-US" sz="2000" b="1"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i="0" u="none" strike="noStrike" dirty="0">
                          <a:solidFill>
                            <a:srgbClr val="000000"/>
                          </a:solidFill>
                          <a:effectLst/>
                          <a:latin typeface="Assistant Medium"/>
                        </a:rPr>
                        <a:t>65.74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effectLst/>
                          <a:latin typeface="Assistant Medium"/>
                        </a:rPr>
                        <a:t>54.65</a:t>
                      </a:r>
                      <a:endParaRPr lang="en-US" sz="2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75137386"/>
                  </a:ext>
                </a:extLst>
              </a:tr>
            </a:tbl>
          </a:graphicData>
        </a:graphic>
      </p:graphicFrame>
      <p:sp>
        <p:nvSpPr>
          <p:cNvPr id="65" name="TextBox 64">
            <a:extLst>
              <a:ext uri="{FF2B5EF4-FFF2-40B4-BE49-F238E27FC236}">
                <a16:creationId xmlns:a16="http://schemas.microsoft.com/office/drawing/2014/main" id="{C4A1C10E-E2E9-96FF-8244-9D33DD6FCC40}"/>
              </a:ext>
            </a:extLst>
          </p:cNvPr>
          <p:cNvSpPr txBox="1"/>
          <p:nvPr/>
        </p:nvSpPr>
        <p:spPr>
          <a:xfrm>
            <a:off x="15559773" y="5067724"/>
            <a:ext cx="7792678" cy="584775"/>
          </a:xfrm>
          <a:prstGeom prst="rect">
            <a:avLst/>
          </a:prstGeom>
          <a:solidFill>
            <a:srgbClr val="225EA8"/>
          </a:solidFill>
        </p:spPr>
        <p:txBody>
          <a:bodyPr wrap="square">
            <a:spAutoFit/>
          </a:bodyPr>
          <a:lstStyle/>
          <a:p>
            <a:r>
              <a:rPr lang="en-US" sz="3200" dirty="0">
                <a:solidFill>
                  <a:schemeClr val="bg1"/>
                </a:solidFill>
                <a:highlight>
                  <a:srgbClr val="225EA8"/>
                </a:highlight>
                <a:latin typeface="Assistant Medium"/>
              </a:rPr>
              <a:t>Spring and Summer Fine Sediment Deposition</a:t>
            </a:r>
          </a:p>
        </p:txBody>
      </p:sp>
      <p:sp>
        <p:nvSpPr>
          <p:cNvPr id="66" name="TextBox 65">
            <a:extLst>
              <a:ext uri="{FF2B5EF4-FFF2-40B4-BE49-F238E27FC236}">
                <a16:creationId xmlns:a16="http://schemas.microsoft.com/office/drawing/2014/main" id="{DEFCC71D-EDD5-C1CE-1D19-02EE0D15507D}"/>
              </a:ext>
            </a:extLst>
          </p:cNvPr>
          <p:cNvSpPr txBox="1"/>
          <p:nvPr/>
        </p:nvSpPr>
        <p:spPr>
          <a:xfrm>
            <a:off x="21476305" y="5754278"/>
            <a:ext cx="5086450" cy="5693866"/>
          </a:xfrm>
          <a:prstGeom prst="rect">
            <a:avLst/>
          </a:prstGeom>
          <a:noFill/>
        </p:spPr>
        <p:txBody>
          <a:bodyPr wrap="square" rtlCol="0">
            <a:spAutoFit/>
          </a:bodyPr>
          <a:lstStyle/>
          <a:p>
            <a:r>
              <a:rPr lang="en-US" sz="2800" dirty="0">
                <a:latin typeface="Assistant Medium"/>
              </a:rPr>
              <a:t>The sediment traps demonstrated that the </a:t>
            </a:r>
            <a:r>
              <a:rPr lang="en-US" sz="2800" b="1" dirty="0">
                <a:latin typeface="Assistant Medium"/>
              </a:rPr>
              <a:t>total captured sediment weight was higher for the spring samples.</a:t>
            </a:r>
          </a:p>
          <a:p>
            <a:pPr>
              <a:lnSpc>
                <a:spcPct val="50000"/>
              </a:lnSpc>
            </a:pPr>
            <a:endParaRPr lang="en-US" sz="2800" b="1" dirty="0">
              <a:latin typeface="Assistant Medium"/>
            </a:endParaRPr>
          </a:p>
          <a:p>
            <a:r>
              <a:rPr lang="en-US" sz="2800" dirty="0">
                <a:latin typeface="Assistant Medium"/>
              </a:rPr>
              <a:t>Preliminarily, we also found that the spring sediment particle size distribution (PSD) is coarser than the summer sediment PSD </a:t>
            </a:r>
          </a:p>
          <a:p>
            <a:pPr>
              <a:lnSpc>
                <a:spcPct val="50000"/>
              </a:lnSpc>
            </a:pPr>
            <a:endParaRPr lang="en-US" sz="2800" dirty="0">
              <a:latin typeface="Assistant Medium"/>
            </a:endParaRPr>
          </a:p>
          <a:p>
            <a:r>
              <a:rPr lang="en-US" sz="2800" dirty="0">
                <a:latin typeface="Assistant Medium"/>
              </a:rPr>
              <a:t>Total deposited </a:t>
            </a:r>
            <a:r>
              <a:rPr lang="en-US" sz="2800" b="1" dirty="0">
                <a:latin typeface="Assistant Medium"/>
              </a:rPr>
              <a:t>sediment weight correlates better with hyporheic flux for the open traps</a:t>
            </a:r>
            <a:r>
              <a:rPr lang="en-US" sz="2800" dirty="0">
                <a:latin typeface="Assistant Medium"/>
              </a:rPr>
              <a:t> than the closed trap.</a:t>
            </a:r>
          </a:p>
        </p:txBody>
      </p:sp>
      <p:graphicFrame>
        <p:nvGraphicFramePr>
          <p:cNvPr id="69" name="Table 68">
            <a:extLst>
              <a:ext uri="{FF2B5EF4-FFF2-40B4-BE49-F238E27FC236}">
                <a16:creationId xmlns:a16="http://schemas.microsoft.com/office/drawing/2014/main" id="{DF5E4749-6A0F-2AB6-8D74-15CCD90FA5A5}"/>
              </a:ext>
            </a:extLst>
          </p:cNvPr>
          <p:cNvGraphicFramePr>
            <a:graphicFrameLocks noGrp="1"/>
          </p:cNvGraphicFramePr>
          <p:nvPr>
            <p:extLst>
              <p:ext uri="{D42A27DB-BD31-4B8C-83A1-F6EECF244321}">
                <p14:modId xmlns:p14="http://schemas.microsoft.com/office/powerpoint/2010/main" val="1459414694"/>
              </p:ext>
            </p:extLst>
          </p:nvPr>
        </p:nvGraphicFramePr>
        <p:xfrm>
          <a:off x="18814041" y="14448089"/>
          <a:ext cx="7490721" cy="3875243"/>
        </p:xfrm>
        <a:graphic>
          <a:graphicData uri="http://schemas.openxmlformats.org/drawingml/2006/table">
            <a:tbl>
              <a:tblPr firstRow="1" bandCol="1">
                <a:tableStyleId>{B301B821-A1FF-4177-AEE7-76D212191A09}</a:tableStyleId>
              </a:tblPr>
              <a:tblGrid>
                <a:gridCol w="1239259">
                  <a:extLst>
                    <a:ext uri="{9D8B030D-6E8A-4147-A177-3AD203B41FA5}">
                      <a16:colId xmlns:a16="http://schemas.microsoft.com/office/drawing/2014/main" val="4178440959"/>
                    </a:ext>
                  </a:extLst>
                </a:gridCol>
                <a:gridCol w="977900">
                  <a:extLst>
                    <a:ext uri="{9D8B030D-6E8A-4147-A177-3AD203B41FA5}">
                      <a16:colId xmlns:a16="http://schemas.microsoft.com/office/drawing/2014/main" val="283775316"/>
                    </a:ext>
                  </a:extLst>
                </a:gridCol>
                <a:gridCol w="933635">
                  <a:extLst>
                    <a:ext uri="{9D8B030D-6E8A-4147-A177-3AD203B41FA5}">
                      <a16:colId xmlns:a16="http://schemas.microsoft.com/office/drawing/2014/main" val="2156973913"/>
                    </a:ext>
                  </a:extLst>
                </a:gridCol>
                <a:gridCol w="1109412">
                  <a:extLst>
                    <a:ext uri="{9D8B030D-6E8A-4147-A177-3AD203B41FA5}">
                      <a16:colId xmlns:a16="http://schemas.microsoft.com/office/drawing/2014/main" val="2075862372"/>
                    </a:ext>
                  </a:extLst>
                </a:gridCol>
                <a:gridCol w="768642">
                  <a:extLst>
                    <a:ext uri="{9D8B030D-6E8A-4147-A177-3AD203B41FA5}">
                      <a16:colId xmlns:a16="http://schemas.microsoft.com/office/drawing/2014/main" val="1895450852"/>
                    </a:ext>
                  </a:extLst>
                </a:gridCol>
                <a:gridCol w="852713">
                  <a:extLst>
                    <a:ext uri="{9D8B030D-6E8A-4147-A177-3AD203B41FA5}">
                      <a16:colId xmlns:a16="http://schemas.microsoft.com/office/drawing/2014/main" val="3278574573"/>
                    </a:ext>
                  </a:extLst>
                </a:gridCol>
                <a:gridCol w="840703">
                  <a:extLst>
                    <a:ext uri="{9D8B030D-6E8A-4147-A177-3AD203B41FA5}">
                      <a16:colId xmlns:a16="http://schemas.microsoft.com/office/drawing/2014/main" val="1373246496"/>
                    </a:ext>
                  </a:extLst>
                </a:gridCol>
                <a:gridCol w="768457">
                  <a:extLst>
                    <a:ext uri="{9D8B030D-6E8A-4147-A177-3AD203B41FA5}">
                      <a16:colId xmlns:a16="http://schemas.microsoft.com/office/drawing/2014/main" val="2645978749"/>
                    </a:ext>
                  </a:extLst>
                </a:gridCol>
              </a:tblGrid>
              <a:tr h="881104">
                <a:tc gridSpan="2">
                  <a:txBody>
                    <a:bodyPr/>
                    <a:lstStyle/>
                    <a:p>
                      <a:pPr algn="ctr" fontAlgn="b"/>
                      <a:r>
                        <a:rPr lang="en-US" sz="1800" b="1" i="0" u="none" strike="noStrike" dirty="0">
                          <a:solidFill>
                            <a:schemeClr val="bg1">
                              <a:lumMod val="95000"/>
                            </a:schemeClr>
                          </a:solidFill>
                          <a:effectLst/>
                          <a:latin typeface="Assistant Medium"/>
                        </a:rPr>
                        <a:t>Regression Variables:</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solidFill>
                      <a:srgbClr val="0C2C84"/>
                    </a:solidFill>
                  </a:tcPr>
                </a:tc>
                <a:tc hMerge="1">
                  <a:txBody>
                    <a:bodyPr/>
                    <a:lstStyle/>
                    <a:p>
                      <a:endParaRPr lang="en-US"/>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fontAlgn="b"/>
                      <a:r>
                        <a:rPr lang="nb-NO" sz="1800" u="none" strike="noStrike" dirty="0">
                          <a:solidFill>
                            <a:schemeClr val="bg1">
                              <a:lumMod val="95000"/>
                            </a:schemeClr>
                          </a:solidFill>
                          <a:effectLst/>
                          <a:latin typeface="Assistant Medium"/>
                        </a:rPr>
                        <a:t>Hyporheic Flux, Horizontal Velocity and TKE</a:t>
                      </a:r>
                      <a:endParaRPr lang="nb-NO" sz="1800" b="1" i="0" u="none" strike="noStrike" dirty="0">
                        <a:solidFill>
                          <a:schemeClr val="bg1">
                            <a:lumMod val="95000"/>
                          </a:schemeClr>
                        </a:solidFill>
                        <a:effectLst/>
                        <a:latin typeface="Assistant Medium"/>
                      </a:endParaRPr>
                    </a:p>
                  </a:txBody>
                  <a:tcPr marL="9525" marR="9525" marT="9525" marB="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rgbClr val="0C2C84"/>
                      </a:solidFill>
                      <a:prstDash val="solid"/>
                      <a:round/>
                      <a:headEnd type="none" w="med" len="med"/>
                      <a:tailEnd type="none" w="med" len="med"/>
                    </a:lnB>
                    <a:solidFill>
                      <a:srgbClr val="0C2C84"/>
                    </a:solidFill>
                  </a:tcPr>
                </a:tc>
                <a:tc hMerge="1">
                  <a:txBody>
                    <a:bodyPr/>
                    <a:lstStyle/>
                    <a:p>
                      <a:endParaRPr lang="en-US"/>
                    </a:p>
                  </a:txBody>
                  <a:tcPr/>
                </a:tc>
                <a:tc gridSpan="2">
                  <a:txBody>
                    <a:bodyPr/>
                    <a:lstStyle/>
                    <a:p>
                      <a:pPr algn="ctr" fontAlgn="b"/>
                      <a:r>
                        <a:rPr lang="nb-NO" sz="1800" u="none" strike="noStrike" dirty="0">
                          <a:effectLst/>
                          <a:latin typeface="Assistant Medium"/>
                        </a:rPr>
                        <a:t>Hyporheic Flux and Horizontal Velocity </a:t>
                      </a:r>
                      <a:endParaRPr lang="en-US" sz="1800" b="1" i="0" u="none" strike="noStrike" dirty="0">
                        <a:solidFill>
                          <a:srgbClr val="000000"/>
                        </a:solidFill>
                        <a:effectLst/>
                        <a:latin typeface="Assistant Medium"/>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rgbClr val="0C2C84"/>
                      </a:solidFill>
                      <a:prstDash val="solid"/>
                      <a:round/>
                      <a:headEnd type="none" w="med" len="med"/>
                      <a:tailEnd type="none" w="med" len="med"/>
                    </a:lnB>
                    <a:solidFill>
                      <a:srgbClr val="0C2C84"/>
                    </a:solidFill>
                  </a:tcPr>
                </a:tc>
                <a:tc hMerge="1">
                  <a:txBody>
                    <a:bodyPr/>
                    <a:lstStyle/>
                    <a:p>
                      <a:endParaRPr lang="en-US"/>
                    </a:p>
                  </a:txBody>
                  <a:tcPr/>
                </a:tc>
                <a:tc gridSpan="2">
                  <a:txBody>
                    <a:bodyPr/>
                    <a:lstStyle/>
                    <a:p>
                      <a:pPr algn="ctr" fontAlgn="b"/>
                      <a:r>
                        <a:rPr lang="nb-NO" sz="1800" u="none" strike="noStrike" dirty="0">
                          <a:effectLst/>
                          <a:latin typeface="Assistant Medium"/>
                        </a:rPr>
                        <a:t>Hyporheic Flux and </a:t>
                      </a:r>
                      <a:r>
                        <a:rPr lang="en-US" sz="1800" u="none" strike="noStrike" dirty="0">
                          <a:effectLst/>
                          <a:latin typeface="Assistant Medium"/>
                        </a:rPr>
                        <a:t>TKE</a:t>
                      </a:r>
                      <a:endParaRPr lang="en-US" sz="1800" b="1"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C2C84"/>
                      </a:solidFill>
                      <a:prstDash val="solid"/>
                      <a:round/>
                      <a:headEnd type="none" w="med" len="med"/>
                      <a:tailEnd type="none" w="med" len="med"/>
                    </a:lnB>
                    <a:solidFill>
                      <a:srgbClr val="0C2C84"/>
                    </a:solidFill>
                  </a:tcPr>
                </a:tc>
                <a:tc hMerge="1">
                  <a:txBody>
                    <a:bodyPr/>
                    <a:lstStyle/>
                    <a:p>
                      <a:endParaRPr lang="en-US"/>
                    </a:p>
                  </a:txBody>
                  <a:tcPr/>
                </a:tc>
                <a:extLst>
                  <a:ext uri="{0D108BD9-81ED-4DB2-BD59-A6C34878D82A}">
                    <a16:rowId xmlns:a16="http://schemas.microsoft.com/office/drawing/2014/main" val="2509715345"/>
                  </a:ext>
                </a:extLst>
              </a:tr>
              <a:tr h="300422">
                <a:tc gridSpan="2">
                  <a:txBody>
                    <a:bodyPr/>
                    <a:lstStyle/>
                    <a:p>
                      <a:pPr algn="ctr" fontAlgn="b"/>
                      <a:r>
                        <a:rPr lang="en-US" sz="1800" b="1" i="0" u="none" strike="noStrike" dirty="0">
                          <a:solidFill>
                            <a:schemeClr val="bg1">
                              <a:lumMod val="95000"/>
                            </a:schemeClr>
                          </a:solidFill>
                          <a:effectLst/>
                          <a:latin typeface="Assistant Medium"/>
                        </a:rPr>
                        <a:t>Type of traps: </a:t>
                      </a: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rgbClr val="0C2C84"/>
                      </a:solidFill>
                      <a:prstDash val="solid"/>
                      <a:round/>
                      <a:headEnd type="none" w="med" len="med"/>
                      <a:tailEnd type="none" w="med" len="med"/>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hMerge="1">
                  <a:txBody>
                    <a:bodyPr/>
                    <a:lstStyle/>
                    <a:p>
                      <a:endParaRPr lang="en-US" dirty="0"/>
                    </a:p>
                  </a:txBody>
                  <a:tcPr>
                    <a:lnL>
                      <a:noFill/>
                    </a:lnL>
                    <a:lnR>
                      <a:noFill/>
                    </a:lnR>
                    <a:lnT w="12700" cap="flat" cmpd="sng" algn="ctr">
                      <a:noFill/>
                      <a:prstDash val="solid"/>
                      <a:round/>
                      <a:headEnd type="none" w="med" len="med"/>
                      <a:tailEnd type="none" w="med" len="med"/>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800" b="1" u="none" strike="noStrike" dirty="0">
                          <a:solidFill>
                            <a:schemeClr val="bg1">
                              <a:lumMod val="95000"/>
                            </a:schemeClr>
                          </a:solidFill>
                          <a:effectLst/>
                          <a:latin typeface="Assistant Medium"/>
                        </a:rPr>
                        <a:t>CLOSED</a:t>
                      </a:r>
                      <a:endParaRPr lang="en-US" sz="1800" b="1" i="1" u="none" strike="noStrike" dirty="0">
                        <a:solidFill>
                          <a:schemeClr val="bg1">
                            <a:lumMod val="95000"/>
                          </a:schemeClr>
                        </a:solidFill>
                        <a:effectLst/>
                        <a:latin typeface="Assistant Medium"/>
                      </a:endParaRPr>
                    </a:p>
                  </a:txBody>
                  <a:tcPr marL="9525" marR="9525" marT="9525" marB="0" anchor="ctr">
                    <a:lnL>
                      <a:noFill/>
                    </a:lnL>
                    <a:lnT w="12700" cap="flat" cmpd="sng" algn="ctr">
                      <a:solidFill>
                        <a:srgbClr val="0C2C84"/>
                      </a:solidFill>
                      <a:prstDash val="solid"/>
                      <a:round/>
                      <a:headEnd type="none" w="med" len="med"/>
                      <a:tailEnd type="none" w="med" len="med"/>
                    </a:lnT>
                    <a:lnB w="12700" cap="flat" cmpd="sng" algn="ctr">
                      <a:solidFill>
                        <a:srgbClr val="0C2C84"/>
                      </a:solidFill>
                      <a:prstDash val="solid"/>
                      <a:round/>
                      <a:headEnd type="none" w="med" len="med"/>
                      <a:tailEnd type="none" w="med" len="med"/>
                    </a:lnB>
                    <a:solidFill>
                      <a:srgbClr val="225EA8"/>
                    </a:solidFill>
                  </a:tcPr>
                </a:tc>
                <a:tc>
                  <a:txBody>
                    <a:bodyPr/>
                    <a:lstStyle/>
                    <a:p>
                      <a:pPr algn="ctr" fontAlgn="b"/>
                      <a:r>
                        <a:rPr lang="en-US" sz="1800" b="1" u="none" strike="noStrike" dirty="0">
                          <a:solidFill>
                            <a:schemeClr val="bg1">
                              <a:lumMod val="95000"/>
                            </a:schemeClr>
                          </a:solidFill>
                          <a:effectLst/>
                          <a:latin typeface="Assistant Medium"/>
                        </a:rPr>
                        <a:t>OPEN</a:t>
                      </a:r>
                      <a:endParaRPr lang="en-US" sz="1800" b="1" i="1" u="none" strike="noStrike" dirty="0">
                        <a:solidFill>
                          <a:schemeClr val="bg1">
                            <a:lumMod val="95000"/>
                          </a:schemeClr>
                        </a:solidFill>
                        <a:effectLst/>
                        <a:latin typeface="Assistant Medium"/>
                      </a:endParaRPr>
                    </a:p>
                  </a:txBody>
                  <a:tcPr marL="9525" marR="9525" marT="9525" marB="0" anchor="ctr">
                    <a:lnT w="12700" cap="flat" cmpd="sng" algn="ctr">
                      <a:solidFill>
                        <a:srgbClr val="0C2C84"/>
                      </a:solidFill>
                      <a:prstDash val="solid"/>
                      <a:round/>
                      <a:headEnd type="none" w="med" len="med"/>
                      <a:tailEnd type="none" w="med" len="med"/>
                    </a:lnT>
                    <a:lnB w="12700" cap="flat" cmpd="sng" algn="ctr">
                      <a:solidFill>
                        <a:srgbClr val="0C2C84"/>
                      </a:solidFill>
                      <a:prstDash val="solid"/>
                      <a:round/>
                      <a:headEnd type="none" w="med" len="med"/>
                      <a:tailEnd type="none" w="med" len="med"/>
                    </a:lnB>
                    <a:solidFill>
                      <a:srgbClr val="225EA8"/>
                    </a:solidFill>
                  </a:tcPr>
                </a:tc>
                <a:tc>
                  <a:txBody>
                    <a:bodyPr/>
                    <a:lstStyle/>
                    <a:p>
                      <a:pPr algn="ctr" fontAlgn="b"/>
                      <a:r>
                        <a:rPr lang="en-US" sz="1800" b="1" u="none" strike="noStrike" dirty="0">
                          <a:solidFill>
                            <a:schemeClr val="bg1">
                              <a:lumMod val="95000"/>
                            </a:schemeClr>
                          </a:solidFill>
                          <a:effectLst/>
                          <a:latin typeface="Assistant Medium"/>
                        </a:rPr>
                        <a:t>CLOSED</a:t>
                      </a:r>
                      <a:endParaRPr lang="en-US" sz="1800" b="1" i="1" u="none" strike="noStrike" dirty="0">
                        <a:solidFill>
                          <a:schemeClr val="bg1">
                            <a:lumMod val="95000"/>
                          </a:schemeClr>
                        </a:solidFill>
                        <a:effectLst/>
                        <a:latin typeface="Assistant Medium"/>
                      </a:endParaRPr>
                    </a:p>
                  </a:txBody>
                  <a:tcPr marL="9525" marR="9525" marT="9525" marB="0" anchor="ctr">
                    <a:lnT w="12700" cap="flat" cmpd="sng" algn="ctr">
                      <a:solidFill>
                        <a:srgbClr val="0C2C84"/>
                      </a:solidFill>
                      <a:prstDash val="solid"/>
                      <a:round/>
                      <a:headEnd type="none" w="med" len="med"/>
                      <a:tailEnd type="none" w="med" len="med"/>
                    </a:lnT>
                    <a:lnB w="12700" cap="flat" cmpd="sng" algn="ctr">
                      <a:solidFill>
                        <a:srgbClr val="0C2C84"/>
                      </a:solidFill>
                      <a:prstDash val="solid"/>
                      <a:round/>
                      <a:headEnd type="none" w="med" len="med"/>
                      <a:tailEnd type="none" w="med" len="med"/>
                    </a:lnB>
                    <a:solidFill>
                      <a:srgbClr val="225EA8"/>
                    </a:solidFill>
                  </a:tcPr>
                </a:tc>
                <a:tc>
                  <a:txBody>
                    <a:bodyPr/>
                    <a:lstStyle/>
                    <a:p>
                      <a:pPr algn="ctr" fontAlgn="b"/>
                      <a:r>
                        <a:rPr lang="en-US" sz="1800" b="1" u="none" strike="noStrike" dirty="0">
                          <a:solidFill>
                            <a:schemeClr val="bg1">
                              <a:lumMod val="95000"/>
                            </a:schemeClr>
                          </a:solidFill>
                          <a:effectLst/>
                          <a:latin typeface="Assistant Medium"/>
                        </a:rPr>
                        <a:t>OPEN</a:t>
                      </a:r>
                      <a:endParaRPr lang="en-US" sz="1800" b="1" i="1" u="none" strike="noStrike" dirty="0">
                        <a:solidFill>
                          <a:schemeClr val="bg1">
                            <a:lumMod val="95000"/>
                          </a:schemeClr>
                        </a:solidFill>
                        <a:effectLst/>
                        <a:latin typeface="Assistant Medium"/>
                      </a:endParaRPr>
                    </a:p>
                  </a:txBody>
                  <a:tcPr marL="9525" marR="9525" marT="9525" marB="0" anchor="ctr">
                    <a:lnT w="12700" cap="flat" cmpd="sng" algn="ctr">
                      <a:solidFill>
                        <a:srgbClr val="0C2C84"/>
                      </a:solidFill>
                      <a:prstDash val="solid"/>
                      <a:round/>
                      <a:headEnd type="none" w="med" len="med"/>
                      <a:tailEnd type="none" w="med" len="med"/>
                    </a:lnT>
                    <a:lnB w="12700" cap="flat" cmpd="sng" algn="ctr">
                      <a:solidFill>
                        <a:srgbClr val="0C2C84"/>
                      </a:solidFill>
                      <a:prstDash val="solid"/>
                      <a:round/>
                      <a:headEnd type="none" w="med" len="med"/>
                      <a:tailEnd type="none" w="med" len="med"/>
                    </a:lnB>
                    <a:solidFill>
                      <a:srgbClr val="225EA8"/>
                    </a:solidFill>
                  </a:tcPr>
                </a:tc>
                <a:tc>
                  <a:txBody>
                    <a:bodyPr/>
                    <a:lstStyle/>
                    <a:p>
                      <a:pPr algn="ctr" fontAlgn="b"/>
                      <a:r>
                        <a:rPr lang="en-US" sz="1800" b="1" u="none" strike="noStrike" dirty="0">
                          <a:solidFill>
                            <a:schemeClr val="bg1">
                              <a:lumMod val="95000"/>
                            </a:schemeClr>
                          </a:solidFill>
                          <a:effectLst/>
                          <a:latin typeface="Assistant Medium"/>
                        </a:rPr>
                        <a:t>CLOSED</a:t>
                      </a:r>
                      <a:endParaRPr lang="en-US" sz="1800" b="1" i="1" u="none" strike="noStrike" dirty="0">
                        <a:solidFill>
                          <a:schemeClr val="bg1">
                            <a:lumMod val="95000"/>
                          </a:schemeClr>
                        </a:solidFill>
                        <a:effectLst/>
                        <a:latin typeface="Assistant Medium"/>
                      </a:endParaRPr>
                    </a:p>
                  </a:txBody>
                  <a:tcPr marL="9525" marR="9525" marT="9525" marB="0" anchor="ctr">
                    <a:lnT w="12700" cap="flat" cmpd="sng" algn="ctr">
                      <a:solidFill>
                        <a:srgbClr val="0C2C84"/>
                      </a:solidFill>
                      <a:prstDash val="solid"/>
                      <a:round/>
                      <a:headEnd type="none" w="med" len="med"/>
                      <a:tailEnd type="none" w="med" len="med"/>
                    </a:lnT>
                    <a:lnB w="12700" cap="flat" cmpd="sng" algn="ctr">
                      <a:solidFill>
                        <a:srgbClr val="0C2C84"/>
                      </a:solidFill>
                      <a:prstDash val="solid"/>
                      <a:round/>
                      <a:headEnd type="none" w="med" len="med"/>
                      <a:tailEnd type="none" w="med" len="med"/>
                    </a:lnB>
                    <a:solidFill>
                      <a:srgbClr val="225EA8"/>
                    </a:solidFill>
                  </a:tcPr>
                </a:tc>
                <a:tc>
                  <a:txBody>
                    <a:bodyPr/>
                    <a:lstStyle/>
                    <a:p>
                      <a:pPr algn="ctr" fontAlgn="b"/>
                      <a:r>
                        <a:rPr lang="en-US" sz="1800" b="1" u="none" strike="noStrike" dirty="0">
                          <a:solidFill>
                            <a:schemeClr val="bg1">
                              <a:lumMod val="95000"/>
                            </a:schemeClr>
                          </a:solidFill>
                          <a:effectLst/>
                          <a:latin typeface="Assistant Medium"/>
                        </a:rPr>
                        <a:t>OPEN</a:t>
                      </a:r>
                      <a:endParaRPr lang="en-US" sz="1800" b="1" i="1" u="none" strike="noStrike" dirty="0">
                        <a:solidFill>
                          <a:schemeClr val="bg1">
                            <a:lumMod val="95000"/>
                          </a:schemeClr>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lnT w="12700" cap="flat" cmpd="sng" algn="ctr">
                      <a:solidFill>
                        <a:srgbClr val="0C2C84"/>
                      </a:solidFill>
                      <a:prstDash val="solid"/>
                      <a:round/>
                      <a:headEnd type="none" w="med" len="med"/>
                      <a:tailEnd type="none" w="med" len="med"/>
                    </a:lnT>
                    <a:lnB w="12700" cap="flat" cmpd="sng" algn="ctr">
                      <a:solidFill>
                        <a:srgbClr val="0C2C84"/>
                      </a:solidFill>
                      <a:prstDash val="solid"/>
                      <a:round/>
                      <a:headEnd type="none" w="med" len="med"/>
                      <a:tailEnd type="none" w="med" len="med"/>
                    </a:lnB>
                    <a:solidFill>
                      <a:srgbClr val="225EA8"/>
                    </a:solidFill>
                  </a:tcPr>
                </a:tc>
                <a:extLst>
                  <a:ext uri="{0D108BD9-81ED-4DB2-BD59-A6C34878D82A}">
                    <a16:rowId xmlns:a16="http://schemas.microsoft.com/office/drawing/2014/main" val="331103091"/>
                  </a:ext>
                </a:extLst>
              </a:tr>
              <a:tr h="300422">
                <a:tc rowSpan="2">
                  <a:txBody>
                    <a:bodyPr/>
                    <a:lstStyle/>
                    <a:p>
                      <a:pPr algn="ctr" fontAlgn="ctr"/>
                      <a:r>
                        <a:rPr lang="en-US" sz="1800" b="1" i="0" kern="1200" dirty="0">
                          <a:solidFill>
                            <a:schemeClr val="dk1"/>
                          </a:solidFill>
                          <a:effectLst/>
                          <a:latin typeface="Assistant Medium"/>
                          <a:ea typeface="+mn-ea"/>
                          <a:cs typeface="+mn-cs"/>
                        </a:rPr>
                        <a:t>R</a:t>
                      </a:r>
                      <a:r>
                        <a:rPr lang="en-US" sz="1800" b="1" i="0" kern="1200" baseline="30000" dirty="0">
                          <a:solidFill>
                            <a:schemeClr val="dk1"/>
                          </a:solidFill>
                          <a:effectLst/>
                          <a:latin typeface="Assistant Medium"/>
                          <a:ea typeface="+mn-ea"/>
                          <a:cs typeface="+mn-cs"/>
                        </a:rPr>
                        <a:t>2</a:t>
                      </a:r>
                      <a:r>
                        <a:rPr lang="en-US" sz="1800" b="1" u="none" strike="noStrike" dirty="0">
                          <a:effectLst/>
                          <a:latin typeface="Assistant Medium"/>
                        </a:rPr>
                        <a:t> values</a:t>
                      </a:r>
                      <a:endParaRPr lang="en-US" sz="18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C2C84"/>
                      </a:solidFill>
                      <a:prstDash val="solid"/>
                      <a:round/>
                      <a:headEnd type="none" w="med" len="med"/>
                      <a:tailEnd type="none" w="med" len="med"/>
                    </a:lnT>
                    <a:lnB w="12700" cap="flat" cmpd="sng" algn="ctr">
                      <a:solidFill>
                        <a:srgbClr val="0C2C84"/>
                      </a:solidFill>
                      <a:prstDash val="solid"/>
                      <a:round/>
                      <a:headEnd type="none" w="med" len="med"/>
                      <a:tailEnd type="none" w="med" len="med"/>
                    </a:lnB>
                  </a:tcPr>
                </a:tc>
                <a:tc>
                  <a:txBody>
                    <a:bodyPr/>
                    <a:lstStyle/>
                    <a:p>
                      <a:pPr algn="ctr" fontAlgn="ctr"/>
                      <a:r>
                        <a:rPr lang="en-US" sz="1800" b="1" i="0" kern="1200" dirty="0">
                          <a:solidFill>
                            <a:schemeClr val="dk1"/>
                          </a:solidFill>
                          <a:effectLst/>
                          <a:latin typeface="Assistant Medium"/>
                          <a:ea typeface="+mn-ea"/>
                          <a:cs typeface="+mn-cs"/>
                        </a:rPr>
                        <a:t>R</a:t>
                      </a:r>
                      <a:r>
                        <a:rPr lang="en-US" sz="1800" b="1" i="0" kern="1200" baseline="30000" dirty="0">
                          <a:solidFill>
                            <a:schemeClr val="dk1"/>
                          </a:solidFill>
                          <a:effectLst/>
                          <a:latin typeface="Assistant Medium"/>
                          <a:ea typeface="+mn-ea"/>
                          <a:cs typeface="+mn-cs"/>
                        </a:rPr>
                        <a:t>2</a:t>
                      </a:r>
                      <a:endParaRPr lang="en-US" sz="1800" b="0" i="0" u="none" strike="noStrike" dirty="0">
                        <a:solidFill>
                          <a:srgbClr val="000000"/>
                        </a:solidFill>
                        <a:effectLst/>
                        <a:latin typeface="Assistant Medium"/>
                      </a:endParaRPr>
                    </a:p>
                  </a:txBody>
                  <a:tcPr marL="9525" marR="9525" marT="9525" marB="0" anchor="ctr">
                    <a:lnL w="12700" cap="flat" cmpd="sng" algn="ctr">
                      <a:noFill/>
                      <a:prstDash val="solid"/>
                      <a:round/>
                      <a:headEnd type="none" w="med" len="med"/>
                      <a:tailEnd type="none" w="med" len="med"/>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0.413</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0.791</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0.375</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0.677</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0.310</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a:effectLst/>
                          <a:latin typeface="Assistant Medium"/>
                        </a:rPr>
                        <a:t>0.791</a:t>
                      </a:r>
                      <a:endParaRPr lang="en-US" sz="1800" b="0" i="0" u="none" strike="noStrike">
                        <a:solidFill>
                          <a:srgbClr val="000000"/>
                        </a:solidFill>
                        <a:effectLst/>
                        <a:latin typeface="Assistant Medium"/>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73576838"/>
                  </a:ext>
                </a:extLst>
              </a:tr>
              <a:tr h="590763">
                <a:tc vMerge="1">
                  <a:txBody>
                    <a:bodyPr/>
                    <a:lstStyle/>
                    <a:p>
                      <a:endParaRPr lang="en-US"/>
                    </a:p>
                  </a:txBody>
                  <a:tcPr/>
                </a:tc>
                <a:tc>
                  <a:txBody>
                    <a:bodyPr/>
                    <a:lstStyle/>
                    <a:p>
                      <a:pPr algn="ctr" fontAlgn="ctr"/>
                      <a:r>
                        <a:rPr lang="en-US" sz="1800" b="1" u="none" strike="noStrike" dirty="0">
                          <a:solidFill>
                            <a:srgbClr val="225EA8"/>
                          </a:solidFill>
                          <a:effectLst/>
                          <a:latin typeface="Assistant Medium"/>
                        </a:rPr>
                        <a:t>Adjusted </a:t>
                      </a:r>
                      <a:r>
                        <a:rPr lang="en-US" sz="1800" b="1" i="0" kern="1200" dirty="0">
                          <a:solidFill>
                            <a:srgbClr val="225EA8"/>
                          </a:solidFill>
                          <a:effectLst/>
                          <a:latin typeface="Assistant Medium"/>
                          <a:ea typeface="+mn-ea"/>
                          <a:cs typeface="+mn-cs"/>
                        </a:rPr>
                        <a:t>R</a:t>
                      </a:r>
                      <a:r>
                        <a:rPr lang="en-US" sz="1800" b="1" i="0" kern="1200" baseline="30000" dirty="0">
                          <a:solidFill>
                            <a:srgbClr val="225EA8"/>
                          </a:solidFill>
                          <a:effectLst/>
                          <a:latin typeface="Assistant Medium"/>
                          <a:ea typeface="+mn-ea"/>
                          <a:cs typeface="+mn-cs"/>
                        </a:rPr>
                        <a:t>2</a:t>
                      </a:r>
                      <a:endParaRPr lang="en-US" sz="1800" b="1" i="0" u="none" strike="noStrike" dirty="0">
                        <a:solidFill>
                          <a:srgbClr val="225EA8"/>
                        </a:solidFill>
                        <a:effectLst/>
                        <a:latin typeface="Assistant Medium"/>
                      </a:endParaRPr>
                    </a:p>
                  </a:txBody>
                  <a:tcPr marL="9525" marR="9525" marT="9525" marB="0" anchor="ctr">
                    <a:lnL w="12700" cap="flat" cmpd="sng" algn="ctr">
                      <a:noFill/>
                      <a:prstDash val="solid"/>
                      <a:round/>
                      <a:headEnd type="none" w="med" len="med"/>
                      <a:tailEnd type="none" w="med" len="med"/>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solidFill>
                            <a:srgbClr val="225EA8"/>
                          </a:solidFill>
                          <a:effectLst/>
                          <a:latin typeface="Assistant Medium"/>
                        </a:rPr>
                        <a:t>0.192</a:t>
                      </a:r>
                      <a:endParaRPr lang="en-US" sz="1800" b="1" i="0" u="none" strike="noStrike" dirty="0">
                        <a:solidFill>
                          <a:srgbClr val="225EA8"/>
                        </a:solidFill>
                        <a:effectLs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solidFill>
                            <a:srgbClr val="225EA8"/>
                          </a:solidFill>
                          <a:effectLst/>
                          <a:highlight>
                            <a:srgbClr val="C7E9B4"/>
                          </a:highlight>
                          <a:latin typeface="Assistant Medium"/>
                        </a:rPr>
                        <a:t>0.702</a:t>
                      </a:r>
                      <a:endParaRPr lang="en-US" sz="1800" b="1" i="0" u="none" strike="noStrike" dirty="0">
                        <a:solidFill>
                          <a:srgbClr val="225EA8"/>
                        </a:solidFill>
                        <a:effectLst/>
                        <a:highlight>
                          <a:srgbClr val="C7E9B4"/>
                        </a:highligh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solidFill>
                            <a:srgbClr val="225EA8"/>
                          </a:solidFill>
                          <a:effectLst/>
                          <a:latin typeface="Assistant Medium"/>
                        </a:rPr>
                        <a:t>0.236</a:t>
                      </a:r>
                      <a:endParaRPr lang="en-US" sz="1800" b="1" i="0" u="none" strike="noStrike" dirty="0">
                        <a:solidFill>
                          <a:srgbClr val="225EA8"/>
                        </a:solidFill>
                        <a:effectLs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solidFill>
                            <a:srgbClr val="225EA8"/>
                          </a:solidFill>
                          <a:effectLst/>
                          <a:highlight>
                            <a:srgbClr val="C7E9B4"/>
                          </a:highlight>
                          <a:latin typeface="Assistant Medium"/>
                        </a:rPr>
                        <a:t>0.597</a:t>
                      </a:r>
                      <a:endParaRPr lang="en-US" sz="1800" b="1" i="0" u="none" strike="noStrike" dirty="0">
                        <a:solidFill>
                          <a:srgbClr val="225EA8"/>
                        </a:solidFill>
                        <a:effectLst/>
                        <a:highlight>
                          <a:srgbClr val="C7E9B4"/>
                        </a:highligh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solidFill>
                            <a:srgbClr val="225EA8"/>
                          </a:solidFill>
                          <a:effectLst/>
                          <a:latin typeface="Assistant Medium"/>
                        </a:rPr>
                        <a:t>0.156</a:t>
                      </a:r>
                      <a:endParaRPr lang="en-US" sz="1800" b="1" i="0" u="none" strike="noStrike" dirty="0">
                        <a:solidFill>
                          <a:srgbClr val="225EA8"/>
                        </a:solidFill>
                        <a:effectLs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b="1" u="none" strike="noStrike" dirty="0">
                          <a:solidFill>
                            <a:srgbClr val="225EA8"/>
                          </a:solidFill>
                          <a:effectLst/>
                          <a:highlight>
                            <a:srgbClr val="C7E9B4"/>
                          </a:highlight>
                          <a:latin typeface="Assistant Medium"/>
                        </a:rPr>
                        <a:t>0.739</a:t>
                      </a:r>
                      <a:endParaRPr lang="en-US" sz="1800" b="1" i="0" u="none" strike="noStrike" dirty="0">
                        <a:solidFill>
                          <a:srgbClr val="225EA8"/>
                        </a:solidFill>
                        <a:effectLst/>
                        <a:highlight>
                          <a:srgbClr val="C7E9B4"/>
                        </a:highlight>
                        <a:latin typeface="Assistant Medium"/>
                      </a:endParaRPr>
                    </a:p>
                  </a:txBody>
                  <a:tcPr marL="9525" marR="9525" marT="9525" marB="0" anchor="ctr">
                    <a:lnL>
                      <a:noFill/>
                    </a:lnL>
                    <a:lnR w="12700" cap="flat" cmpd="sng" algn="ctr">
                      <a:solidFill>
                        <a:schemeClr val="tx1"/>
                      </a:solidFill>
                      <a:prstDash val="solid"/>
                      <a:round/>
                      <a:headEnd type="none" w="med" len="med"/>
                      <a:tailEnd type="none" w="med" len="med"/>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5160039"/>
                  </a:ext>
                </a:extLst>
              </a:tr>
              <a:tr h="300422">
                <a:tc rowSpan="3">
                  <a:txBody>
                    <a:bodyPr/>
                    <a:lstStyle/>
                    <a:p>
                      <a:pPr algn="ctr" fontAlgn="ctr"/>
                      <a:r>
                        <a:rPr lang="en-US" sz="1800" b="1" u="none" strike="noStrike" dirty="0">
                          <a:effectLst/>
                          <a:latin typeface="Assistant Medium"/>
                        </a:rPr>
                        <a:t>Coefficients</a:t>
                      </a:r>
                      <a:endParaRPr lang="en-US" sz="18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rgbClr val="0C2C84"/>
                      </a:solidFill>
                      <a:prstDash val="solid"/>
                      <a:round/>
                      <a:headEnd type="none" w="med" len="med"/>
                      <a:tailEnd type="none" w="med" len="med"/>
                    </a:lnT>
                    <a:lnB w="12700" cap="flat" cmpd="sng" algn="ctr">
                      <a:solidFill>
                        <a:srgbClr val="0C2C84"/>
                      </a:solidFill>
                      <a:prstDash val="solid"/>
                      <a:round/>
                      <a:headEnd type="none" w="med" len="med"/>
                      <a:tailEnd type="none" w="med" len="med"/>
                    </a:lnB>
                  </a:tcPr>
                </a:tc>
                <a:tc>
                  <a:txBody>
                    <a:bodyPr/>
                    <a:lstStyle/>
                    <a:p>
                      <a:pPr algn="ctr" fontAlgn="ctr"/>
                      <a:r>
                        <a:rPr lang="en-US" sz="1800" u="none" strike="noStrike" dirty="0">
                          <a:effectLst/>
                          <a:latin typeface="Assistant Medium"/>
                        </a:rPr>
                        <a:t>Hyp. Flux</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19.621</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-6.556</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9.708</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-67.069</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28.416</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a:effectLst/>
                          <a:latin typeface="Assistant Medium"/>
                        </a:rPr>
                        <a:t>-5.177</a:t>
                      </a:r>
                      <a:endParaRPr lang="en-US" sz="1800" b="0" i="0" u="none" strike="noStrike">
                        <a:solidFill>
                          <a:srgbClr val="000000"/>
                        </a:solidFill>
                        <a:effectLst/>
                        <a:latin typeface="Assistant Medium"/>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30778702"/>
                  </a:ext>
                </a:extLst>
              </a:tr>
              <a:tr h="300422">
                <a:tc vMerge="1">
                  <a:txBody>
                    <a:bodyPr/>
                    <a:lstStyle/>
                    <a:p>
                      <a:endParaRPr lang="en-US"/>
                    </a:p>
                  </a:txBody>
                  <a:tcPr/>
                </a:tc>
                <a:tc>
                  <a:txBody>
                    <a:bodyPr/>
                    <a:lstStyle/>
                    <a:p>
                      <a:pPr algn="ctr" fontAlgn="ctr"/>
                      <a:r>
                        <a:rPr lang="en-US" sz="1800" b="0" i="0" u="none" strike="noStrike" dirty="0">
                          <a:solidFill>
                            <a:srgbClr val="000000"/>
                          </a:solidFill>
                          <a:effectLst/>
                          <a:latin typeface="Assistant Medium"/>
                        </a:rPr>
                        <a:t>Hor. Vel.</a:t>
                      </a: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13.139</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0.693</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18.505</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21.704</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a:t>
                      </a:r>
                      <a:endParaRPr lang="en-US" sz="1800" b="0" i="0" u="none" strike="noStrike" dirty="0">
                        <a:solidFill>
                          <a:srgbClr val="000000"/>
                        </a:solidFill>
                        <a:effectLst/>
                        <a:latin typeface="Assistant Medium"/>
                      </a:endParaRPr>
                    </a:p>
                  </a:txBody>
                  <a:tcPr marL="9525" marR="9525" marT="9525" marB="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76981510"/>
                  </a:ext>
                </a:extLst>
              </a:tr>
              <a:tr h="300422">
                <a:tc vMerge="1">
                  <a:txBody>
                    <a:bodyPr/>
                    <a:lstStyle/>
                    <a:p>
                      <a:endParaRPr lang="en-US"/>
                    </a:p>
                  </a:txBody>
                  <a:tcPr/>
                </a:tc>
                <a:tc>
                  <a:txBody>
                    <a:bodyPr/>
                    <a:lstStyle/>
                    <a:p>
                      <a:pPr algn="ctr" fontAlgn="ctr"/>
                      <a:r>
                        <a:rPr lang="en-US" sz="1800" u="none" strike="noStrike" dirty="0">
                          <a:effectLst/>
                          <a:latin typeface="Assistant Medium"/>
                        </a:rPr>
                        <a:t>TKE</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22.304</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67.457</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47.032</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69.052</a:t>
                      </a:r>
                      <a:endParaRPr lang="en-US" sz="1800" b="0" i="0" u="none" strike="noStrike" dirty="0">
                        <a:solidFill>
                          <a:srgbClr val="000000"/>
                        </a:solidFill>
                        <a:effectLst/>
                        <a:latin typeface="Assistant Medium"/>
                      </a:endParaRPr>
                    </a:p>
                  </a:txBody>
                  <a:tcPr marL="9525" marR="9525" marT="9525" marB="0" anchor="ctr">
                    <a:lnL>
                      <a:noFill/>
                    </a:lnL>
                    <a:lnR w="12700" cap="flat" cmpd="sng" algn="ctr">
                      <a:solidFill>
                        <a:schemeClr val="tx1"/>
                      </a:solidFill>
                      <a:prstDash val="solid"/>
                      <a:round/>
                      <a:headEnd type="none" w="med" len="med"/>
                      <a:tailEnd type="none" w="med" len="med"/>
                    </a:lnR>
                    <a:lnT w="12700" cmpd="sng">
                      <a:noFill/>
                    </a:lnT>
                    <a:lnB w="12700" cap="flat" cmpd="sng" algn="ctr">
                      <a:solidFill>
                        <a:srgbClr val="0C2C84"/>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97383413"/>
                  </a:ext>
                </a:extLst>
              </a:tr>
              <a:tr h="300422">
                <a:tc rowSpan="3">
                  <a:txBody>
                    <a:bodyPr/>
                    <a:lstStyle/>
                    <a:p>
                      <a:pPr algn="ctr" fontAlgn="ctr"/>
                      <a:r>
                        <a:rPr lang="en-US" sz="1800" b="1" u="none" strike="noStrike" dirty="0">
                          <a:effectLst/>
                          <a:latin typeface="Assistant Medium"/>
                        </a:rPr>
                        <a:t>P values</a:t>
                      </a:r>
                      <a:endParaRPr lang="en-US" sz="18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Assistant Medium"/>
                        </a:rPr>
                        <a:t>Hyp. Flux</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0.524</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a:effectLst/>
                          <a:latin typeface="Assistant Medium"/>
                        </a:rPr>
                        <a:t>0.865</a:t>
                      </a:r>
                      <a:endParaRPr lang="en-US" sz="1800" b="0" i="0" u="none" strike="noStrike">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0.711</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highlight>
                            <a:srgbClr val="C7E9B4"/>
                          </a:highlight>
                          <a:latin typeface="Assistant Medium"/>
                        </a:rPr>
                        <a:t>0.024</a:t>
                      </a:r>
                      <a:endParaRPr lang="en-US" sz="1800" b="0" i="0" u="none" strike="noStrike" dirty="0">
                        <a:solidFill>
                          <a:srgbClr val="000000"/>
                        </a:solidFill>
                        <a:effectLst/>
                        <a:highlight>
                          <a:srgbClr val="C7E9B4"/>
                        </a:highligh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0.355</a:t>
                      </a:r>
                      <a:endParaRPr lang="en-US" sz="1800" b="0" i="0" u="none" strike="noStrike" dirty="0">
                        <a:solidFill>
                          <a:srgbClr val="000000"/>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0.845</a:t>
                      </a:r>
                      <a:endParaRPr lang="en-US" sz="1800" b="0" i="0" u="none" strike="noStrike" dirty="0">
                        <a:solidFill>
                          <a:srgbClr val="000000"/>
                        </a:solidFill>
                        <a:effectLst/>
                        <a:latin typeface="Assistant Medium"/>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rgbClr val="0C2C84"/>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79184766"/>
                  </a:ext>
                </a:extLst>
              </a:tr>
              <a:tr h="300422">
                <a:tc vMerge="1">
                  <a:txBody>
                    <a:bodyPr/>
                    <a:lstStyle/>
                    <a:p>
                      <a:endParaRPr lang="en-US"/>
                    </a:p>
                  </a:txBody>
                  <a:tcPr/>
                </a:tc>
                <a:tc>
                  <a:txBody>
                    <a:bodyPr/>
                    <a:lstStyle/>
                    <a:p>
                      <a:pPr algn="ctr" fontAlgn="ctr"/>
                      <a:r>
                        <a:rPr lang="en-US" sz="1800" b="0" i="0" u="none" strike="noStrike" dirty="0">
                          <a:solidFill>
                            <a:srgbClr val="000000"/>
                          </a:solidFill>
                          <a:effectLst/>
                          <a:latin typeface="Assistant Medium"/>
                        </a:rPr>
                        <a:t>Hor. Vel.</a:t>
                      </a: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0.270</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0.958</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0.046</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highlight>
                            <a:srgbClr val="C7E9B4"/>
                          </a:highlight>
                          <a:latin typeface="Assistant Medium"/>
                        </a:rPr>
                        <a:t>0.025</a:t>
                      </a:r>
                      <a:endParaRPr lang="en-US" sz="1800" b="0" i="0" u="none" strike="noStrike" dirty="0">
                        <a:solidFill>
                          <a:srgbClr val="000000"/>
                        </a:solidFill>
                        <a:effectLst/>
                        <a:highlight>
                          <a:srgbClr val="C7E9B4"/>
                        </a:highligh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mpd="sng">
                      <a:noFill/>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a:t>
                      </a:r>
                      <a:endParaRPr lang="en-US" sz="1800" b="0" i="0" u="none" strike="noStrike" dirty="0">
                        <a:solidFill>
                          <a:srgbClr val="000000"/>
                        </a:solidFill>
                        <a:effectLst/>
                        <a:latin typeface="Assistant Medium"/>
                      </a:endParaRPr>
                    </a:p>
                  </a:txBody>
                  <a:tcPr marL="9525" marR="9525" marT="9525" marB="0" anchor="ctr">
                    <a:lnL>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06975097"/>
                  </a:ext>
                </a:extLst>
              </a:tr>
              <a:tr h="300422">
                <a:tc vMerge="1">
                  <a:txBody>
                    <a:bodyPr/>
                    <a:lstStyle/>
                    <a:p>
                      <a:endParaRPr lang="en-US"/>
                    </a:p>
                  </a:txBody>
                  <a:tcPr/>
                </a:tc>
                <a:tc>
                  <a:txBody>
                    <a:bodyPr/>
                    <a:lstStyle/>
                    <a:p>
                      <a:pPr algn="ctr" fontAlgn="ctr"/>
                      <a:r>
                        <a:rPr lang="en-US" sz="1800" u="none" strike="noStrike">
                          <a:effectLst/>
                          <a:latin typeface="Assistant Medium"/>
                        </a:rPr>
                        <a:t>TKE</a:t>
                      </a:r>
                      <a:endParaRPr lang="en-US" sz="1800" b="0" i="0" u="none" strike="noStrike">
                        <a:solidFill>
                          <a:srgbClr val="000000"/>
                        </a:solidFill>
                        <a:effectLst/>
                        <a:latin typeface="Assistant Medium"/>
                      </a:endParaRPr>
                    </a:p>
                  </a:txBody>
                  <a:tcPr marL="9525" marR="9525" marT="9525"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0.493</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a:effectLst/>
                          <a:latin typeface="Assistant Medium"/>
                        </a:rPr>
                        <a:t>0.092</a:t>
                      </a:r>
                      <a:endParaRPr lang="en-US" sz="1800" b="0" i="0" u="none" strike="noStrike">
                        <a:solidFill>
                          <a:srgbClr val="000000"/>
                        </a:solidFill>
                        <a:effectLst/>
                        <a:latin typeface="Assistant Medium"/>
                      </a:endParaRPr>
                    </a:p>
                  </a:txBody>
                  <a:tcPr marL="9525" marR="9525" marT="9525"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0.076</a:t>
                      </a:r>
                      <a:endParaRPr lang="en-US" sz="1800" b="0" i="0" u="none" strike="noStrike" dirty="0">
                        <a:solidFill>
                          <a:srgbClr val="000000"/>
                        </a:solidFill>
                        <a:effectLst/>
                        <a:latin typeface="Assistant Medium"/>
                      </a:endParaRPr>
                    </a:p>
                  </a:txBody>
                  <a:tcPr marL="9525" marR="9525" marT="9525"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800" u="none" strike="noStrike" dirty="0">
                          <a:effectLst/>
                          <a:latin typeface="Assistant Medium"/>
                        </a:rPr>
                        <a:t>0.004</a:t>
                      </a:r>
                      <a:endParaRPr lang="en-US" sz="1800" b="0" i="0" u="none" strike="noStrike" dirty="0">
                        <a:solidFill>
                          <a:srgbClr val="000000"/>
                        </a:solidFill>
                        <a:effectLst/>
                        <a:latin typeface="Assistant Medium"/>
                      </a:endParaRPr>
                    </a:p>
                  </a:txBody>
                  <a:tcPr marL="9525" marR="9525" marT="9525" marB="0" anchor="ct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595256"/>
                  </a:ext>
                </a:extLst>
              </a:tr>
            </a:tbl>
          </a:graphicData>
        </a:graphic>
      </p:graphicFrame>
      <p:sp>
        <p:nvSpPr>
          <p:cNvPr id="70" name="TextBox 69">
            <a:extLst>
              <a:ext uri="{FF2B5EF4-FFF2-40B4-BE49-F238E27FC236}">
                <a16:creationId xmlns:a16="http://schemas.microsoft.com/office/drawing/2014/main" id="{FA15380C-3D12-B4A7-4E53-E441ABC6A7F9}"/>
              </a:ext>
            </a:extLst>
          </p:cNvPr>
          <p:cNvSpPr txBox="1"/>
          <p:nvPr/>
        </p:nvSpPr>
        <p:spPr>
          <a:xfrm>
            <a:off x="21476305" y="11577164"/>
            <a:ext cx="4984023" cy="2677656"/>
          </a:xfrm>
          <a:prstGeom prst="rect">
            <a:avLst/>
          </a:prstGeom>
          <a:noFill/>
        </p:spPr>
        <p:txBody>
          <a:bodyPr wrap="square" rtlCol="0">
            <a:spAutoFit/>
          </a:bodyPr>
          <a:lstStyle/>
          <a:p>
            <a:r>
              <a:rPr lang="en-US" sz="2800" dirty="0">
                <a:latin typeface="Assistant Medium"/>
              </a:rPr>
              <a:t>Other deposition effects such as </a:t>
            </a:r>
            <a:r>
              <a:rPr lang="en-US" sz="2800" b="1" dirty="0">
                <a:latin typeface="Assistant Medium"/>
              </a:rPr>
              <a:t>horizontal velocity </a:t>
            </a:r>
            <a:r>
              <a:rPr lang="en-US" sz="2800" dirty="0">
                <a:latin typeface="Assistant Medium"/>
              </a:rPr>
              <a:t>(obtained through ADV measurements) and </a:t>
            </a:r>
            <a:r>
              <a:rPr lang="en-US" sz="2800" b="1" dirty="0">
                <a:latin typeface="Assistant Medium"/>
              </a:rPr>
              <a:t>Turbulence Kinetic Energy (TKE) </a:t>
            </a:r>
            <a:r>
              <a:rPr lang="en-US" sz="2800" dirty="0">
                <a:latin typeface="Assistant Medium"/>
              </a:rPr>
              <a:t>were used to compute multivariate regressions</a:t>
            </a:r>
            <a:endParaRPr lang="en-US" sz="2800" b="1" dirty="0">
              <a:latin typeface="Assistant Medium"/>
            </a:endParaRPr>
          </a:p>
        </p:txBody>
      </p:sp>
      <p:sp>
        <p:nvSpPr>
          <p:cNvPr id="71" name="TextBox 70">
            <a:extLst>
              <a:ext uri="{FF2B5EF4-FFF2-40B4-BE49-F238E27FC236}">
                <a16:creationId xmlns:a16="http://schemas.microsoft.com/office/drawing/2014/main" id="{CD316EA8-FE13-44C8-42AE-96EF2C60BA8B}"/>
              </a:ext>
            </a:extLst>
          </p:cNvPr>
          <p:cNvSpPr txBox="1"/>
          <p:nvPr/>
        </p:nvSpPr>
        <p:spPr>
          <a:xfrm>
            <a:off x="13782400" y="14312663"/>
            <a:ext cx="4875977" cy="3970318"/>
          </a:xfrm>
          <a:prstGeom prst="rect">
            <a:avLst/>
          </a:prstGeom>
          <a:noFill/>
        </p:spPr>
        <p:txBody>
          <a:bodyPr wrap="square" rtlCol="0">
            <a:spAutoFit/>
          </a:bodyPr>
          <a:lstStyle/>
          <a:p>
            <a:r>
              <a:rPr lang="en-US" sz="2800" dirty="0">
                <a:latin typeface="Assistant Medium"/>
              </a:rPr>
              <a:t>Preliminary results show that </a:t>
            </a:r>
            <a:r>
              <a:rPr lang="en-US" sz="2800" b="1" dirty="0">
                <a:latin typeface="Assistant Medium"/>
              </a:rPr>
              <a:t>hyporheic flux and horizontal velocity can potentially explain the amount of deposited sediment in open traps</a:t>
            </a:r>
            <a:r>
              <a:rPr lang="en-US" sz="2800" dirty="0">
                <a:latin typeface="Assistant Medium"/>
              </a:rPr>
              <a:t>. Closed traps showed little to no relation with hyporheic flux, as expected, but was related to the horizontal velocity and TKE. </a:t>
            </a:r>
          </a:p>
        </p:txBody>
      </p:sp>
      <p:sp>
        <p:nvSpPr>
          <p:cNvPr id="72" name="TextBox 71">
            <a:extLst>
              <a:ext uri="{FF2B5EF4-FFF2-40B4-BE49-F238E27FC236}">
                <a16:creationId xmlns:a16="http://schemas.microsoft.com/office/drawing/2014/main" id="{75AF8062-03E9-F063-182E-1EAB2ED82B9E}"/>
              </a:ext>
            </a:extLst>
          </p:cNvPr>
          <p:cNvSpPr txBox="1"/>
          <p:nvPr/>
        </p:nvSpPr>
        <p:spPr>
          <a:xfrm>
            <a:off x="13782400" y="13130913"/>
            <a:ext cx="7340658" cy="830997"/>
          </a:xfrm>
          <a:prstGeom prst="rect">
            <a:avLst/>
          </a:prstGeom>
          <a:solidFill>
            <a:srgbClr val="7FCDBB"/>
          </a:solidFill>
        </p:spPr>
        <p:txBody>
          <a:bodyPr wrap="square" rtlCol="0">
            <a:spAutoFit/>
          </a:bodyPr>
          <a:lstStyle/>
          <a:p>
            <a:pPr algn="ctr"/>
            <a:r>
              <a:rPr lang="en-US" sz="2400" dirty="0">
                <a:latin typeface="Assistant Medium"/>
              </a:rPr>
              <a:t>Settling velocities and different grain sizes are yet to be added to this analysis</a:t>
            </a:r>
          </a:p>
        </p:txBody>
      </p:sp>
      <p:sp>
        <p:nvSpPr>
          <p:cNvPr id="75" name="TextBox 74">
            <a:extLst>
              <a:ext uri="{FF2B5EF4-FFF2-40B4-BE49-F238E27FC236}">
                <a16:creationId xmlns:a16="http://schemas.microsoft.com/office/drawing/2014/main" id="{6C1F072C-4DDD-657E-5AFC-4121894BA634}"/>
              </a:ext>
            </a:extLst>
          </p:cNvPr>
          <p:cNvSpPr txBox="1"/>
          <p:nvPr/>
        </p:nvSpPr>
        <p:spPr>
          <a:xfrm>
            <a:off x="13506473" y="18700143"/>
            <a:ext cx="1893411" cy="769441"/>
          </a:xfrm>
          <a:prstGeom prst="rect">
            <a:avLst/>
          </a:prstGeom>
          <a:noFill/>
        </p:spPr>
        <p:txBody>
          <a:bodyPr wrap="square" rtlCol="0">
            <a:spAutoFit/>
          </a:bodyPr>
          <a:lstStyle/>
          <a:p>
            <a:r>
              <a:rPr lang="en-US" sz="4400" dirty="0">
                <a:highlight>
                  <a:srgbClr val="EDF8B1"/>
                </a:highlight>
                <a:latin typeface="Assistant Medium"/>
              </a:rPr>
              <a:t>Results</a:t>
            </a:r>
          </a:p>
        </p:txBody>
      </p:sp>
      <p:sp>
        <p:nvSpPr>
          <p:cNvPr id="76" name="TextBox 75">
            <a:extLst>
              <a:ext uri="{FF2B5EF4-FFF2-40B4-BE49-F238E27FC236}">
                <a16:creationId xmlns:a16="http://schemas.microsoft.com/office/drawing/2014/main" id="{122265DC-99B2-2350-6DC2-E621AC5D6A74}"/>
              </a:ext>
            </a:extLst>
          </p:cNvPr>
          <p:cNvSpPr txBox="1"/>
          <p:nvPr/>
        </p:nvSpPr>
        <p:spPr>
          <a:xfrm>
            <a:off x="15373559" y="18792475"/>
            <a:ext cx="5480780" cy="584775"/>
          </a:xfrm>
          <a:prstGeom prst="rect">
            <a:avLst/>
          </a:prstGeom>
          <a:solidFill>
            <a:srgbClr val="225EA8"/>
          </a:solidFill>
        </p:spPr>
        <p:txBody>
          <a:bodyPr wrap="square">
            <a:spAutoFit/>
          </a:bodyPr>
          <a:lstStyle/>
          <a:p>
            <a:r>
              <a:rPr lang="en-US" sz="3200" dirty="0">
                <a:solidFill>
                  <a:schemeClr val="bg1"/>
                </a:solidFill>
                <a:highlight>
                  <a:srgbClr val="225EA8"/>
                </a:highlight>
                <a:latin typeface="Assistant Medium"/>
              </a:rPr>
              <a:t>Seasonal Constituent Hysteresis</a:t>
            </a:r>
          </a:p>
        </p:txBody>
      </p:sp>
      <p:sp>
        <p:nvSpPr>
          <p:cNvPr id="141" name="Rectangle 140">
            <a:extLst>
              <a:ext uri="{FF2B5EF4-FFF2-40B4-BE49-F238E27FC236}">
                <a16:creationId xmlns:a16="http://schemas.microsoft.com/office/drawing/2014/main" id="{57614618-B636-863A-7903-E4ECFDFDF82E}"/>
              </a:ext>
            </a:extLst>
          </p:cNvPr>
          <p:cNvSpPr>
            <a:spLocks/>
          </p:cNvSpPr>
          <p:nvPr/>
        </p:nvSpPr>
        <p:spPr>
          <a:xfrm>
            <a:off x="13797594" y="24920334"/>
            <a:ext cx="5932685" cy="27105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A0344F4A-E946-7CA8-70D7-3F2034AD84B1}"/>
              </a:ext>
            </a:extLst>
          </p:cNvPr>
          <p:cNvGrpSpPr>
            <a:grpSpLocks/>
          </p:cNvGrpSpPr>
          <p:nvPr/>
        </p:nvGrpSpPr>
        <p:grpSpPr>
          <a:xfrm>
            <a:off x="13502783" y="19481551"/>
            <a:ext cx="6239048" cy="8154446"/>
            <a:chOff x="13583347" y="19570518"/>
            <a:chExt cx="7003660" cy="8561099"/>
          </a:xfrm>
        </p:grpSpPr>
        <p:grpSp>
          <p:nvGrpSpPr>
            <p:cNvPr id="122" name="Group 121">
              <a:extLst>
                <a:ext uri="{FF2B5EF4-FFF2-40B4-BE49-F238E27FC236}">
                  <a16:creationId xmlns:a16="http://schemas.microsoft.com/office/drawing/2014/main" id="{03EE760B-7142-E294-0C7A-DF90383DF134}"/>
                </a:ext>
              </a:extLst>
            </p:cNvPr>
            <p:cNvGrpSpPr>
              <a:grpSpLocks/>
            </p:cNvGrpSpPr>
            <p:nvPr/>
          </p:nvGrpSpPr>
          <p:grpSpPr>
            <a:xfrm>
              <a:off x="13583347" y="19570519"/>
              <a:ext cx="3479105" cy="8561098"/>
              <a:chOff x="13583347" y="19570519"/>
              <a:chExt cx="3479105" cy="8561098"/>
            </a:xfrm>
          </p:grpSpPr>
          <p:pic>
            <p:nvPicPr>
              <p:cNvPr id="108" name="Picture 107" descr="A diagram of water depth&#10;&#10;Description automatically generated">
                <a:extLst>
                  <a:ext uri="{FF2B5EF4-FFF2-40B4-BE49-F238E27FC236}">
                    <a16:creationId xmlns:a16="http://schemas.microsoft.com/office/drawing/2014/main" id="{26B27191-71F1-0AA6-B7FD-5FD4463D4324}"/>
                  </a:ext>
                </a:extLst>
              </p:cNvPr>
              <p:cNvPicPr>
                <a:picLocks noChangeAspect="1"/>
              </p:cNvPicPr>
              <p:nvPr/>
            </p:nvPicPr>
            <p:blipFill>
              <a:blip r:embed="rId17"/>
              <a:stretch>
                <a:fillRect/>
              </a:stretch>
            </p:blipFill>
            <p:spPr>
              <a:xfrm>
                <a:off x="13583348" y="22416617"/>
                <a:ext cx="3479104" cy="2857500"/>
              </a:xfrm>
              <a:prstGeom prst="rect">
                <a:avLst/>
              </a:prstGeom>
            </p:spPr>
          </p:pic>
          <p:pic>
            <p:nvPicPr>
              <p:cNvPr id="110" name="Picture 109" descr="A diagram of water depth&#10;&#10;Description automatically generated">
                <a:extLst>
                  <a:ext uri="{FF2B5EF4-FFF2-40B4-BE49-F238E27FC236}">
                    <a16:creationId xmlns:a16="http://schemas.microsoft.com/office/drawing/2014/main" id="{6A7815BB-5973-EF01-491B-EB14D6391B05}"/>
                  </a:ext>
                </a:extLst>
              </p:cNvPr>
              <p:cNvPicPr>
                <a:picLocks noChangeAspect="1"/>
              </p:cNvPicPr>
              <p:nvPr/>
            </p:nvPicPr>
            <p:blipFill>
              <a:blip r:embed="rId18"/>
              <a:stretch>
                <a:fillRect/>
              </a:stretch>
            </p:blipFill>
            <p:spPr>
              <a:xfrm>
                <a:off x="13583348" y="25274117"/>
                <a:ext cx="3479103" cy="2857500"/>
              </a:xfrm>
              <a:prstGeom prst="rect">
                <a:avLst/>
              </a:prstGeom>
            </p:spPr>
          </p:pic>
          <p:pic>
            <p:nvPicPr>
              <p:cNvPr id="112" name="Picture 111" descr="A graph of water depth&#10;&#10;Description automatically generated">
                <a:extLst>
                  <a:ext uri="{FF2B5EF4-FFF2-40B4-BE49-F238E27FC236}">
                    <a16:creationId xmlns:a16="http://schemas.microsoft.com/office/drawing/2014/main" id="{3FD52E54-E757-D960-EB92-FAB4ABD7A1B7}"/>
                  </a:ext>
                </a:extLst>
              </p:cNvPr>
              <p:cNvPicPr>
                <a:picLocks noChangeAspect="1"/>
              </p:cNvPicPr>
              <p:nvPr/>
            </p:nvPicPr>
            <p:blipFill>
              <a:blip r:embed="rId19"/>
              <a:stretch>
                <a:fillRect/>
              </a:stretch>
            </p:blipFill>
            <p:spPr>
              <a:xfrm>
                <a:off x="13583347" y="19570519"/>
                <a:ext cx="3479104" cy="2857500"/>
              </a:xfrm>
              <a:prstGeom prst="rect">
                <a:avLst/>
              </a:prstGeom>
            </p:spPr>
          </p:pic>
        </p:grpSp>
        <p:pic>
          <p:nvPicPr>
            <p:cNvPr id="132" name="Picture 131" descr="A diagram of water depth&#10;&#10;Description automatically generated">
              <a:extLst>
                <a:ext uri="{FF2B5EF4-FFF2-40B4-BE49-F238E27FC236}">
                  <a16:creationId xmlns:a16="http://schemas.microsoft.com/office/drawing/2014/main" id="{E140C8F6-1618-D5CA-C52A-5C085A53A898}"/>
                </a:ext>
              </a:extLst>
            </p:cNvPr>
            <p:cNvPicPr>
              <a:picLocks noChangeAspect="1"/>
            </p:cNvPicPr>
            <p:nvPr/>
          </p:nvPicPr>
          <p:blipFill>
            <a:blip r:embed="rId20"/>
            <a:stretch>
              <a:fillRect/>
            </a:stretch>
          </p:blipFill>
          <p:spPr>
            <a:xfrm>
              <a:off x="17062453" y="22422601"/>
              <a:ext cx="3517941" cy="2852507"/>
            </a:xfrm>
            <a:prstGeom prst="rect">
              <a:avLst/>
            </a:prstGeom>
          </p:spPr>
        </p:pic>
        <p:pic>
          <p:nvPicPr>
            <p:cNvPr id="134" name="Picture 133" descr="A diagram of water depth&#10;&#10;Description automatically generated">
              <a:extLst>
                <a:ext uri="{FF2B5EF4-FFF2-40B4-BE49-F238E27FC236}">
                  <a16:creationId xmlns:a16="http://schemas.microsoft.com/office/drawing/2014/main" id="{787A0737-5D3D-53E2-F92B-AAAC7DAC2861}"/>
                </a:ext>
              </a:extLst>
            </p:cNvPr>
            <p:cNvPicPr>
              <a:picLocks noChangeAspect="1"/>
            </p:cNvPicPr>
            <p:nvPr/>
          </p:nvPicPr>
          <p:blipFill>
            <a:blip r:embed="rId21"/>
            <a:stretch>
              <a:fillRect/>
            </a:stretch>
          </p:blipFill>
          <p:spPr>
            <a:xfrm>
              <a:off x="17058338" y="19570518"/>
              <a:ext cx="3528669" cy="2862761"/>
            </a:xfrm>
            <a:prstGeom prst="rect">
              <a:avLst/>
            </a:prstGeom>
          </p:spPr>
        </p:pic>
      </p:grpSp>
      <p:grpSp>
        <p:nvGrpSpPr>
          <p:cNvPr id="121" name="Group 120">
            <a:extLst>
              <a:ext uri="{FF2B5EF4-FFF2-40B4-BE49-F238E27FC236}">
                <a16:creationId xmlns:a16="http://schemas.microsoft.com/office/drawing/2014/main" id="{C3511254-A548-C3A9-6B3C-31897B700E89}"/>
              </a:ext>
            </a:extLst>
          </p:cNvPr>
          <p:cNvGrpSpPr/>
          <p:nvPr/>
        </p:nvGrpSpPr>
        <p:grpSpPr>
          <a:xfrm>
            <a:off x="19903706" y="19480315"/>
            <a:ext cx="3267572" cy="5440019"/>
            <a:chOff x="22985370" y="19622291"/>
            <a:chExt cx="3528670" cy="5663228"/>
          </a:xfrm>
        </p:grpSpPr>
        <p:pic>
          <p:nvPicPr>
            <p:cNvPr id="118" name="Picture 117" descr="A diagram of water depth&#10;&#10;Description automatically generated">
              <a:extLst>
                <a:ext uri="{FF2B5EF4-FFF2-40B4-BE49-F238E27FC236}">
                  <a16:creationId xmlns:a16="http://schemas.microsoft.com/office/drawing/2014/main" id="{0CB98F74-33A5-7F4D-DD70-B8614632E562}"/>
                </a:ext>
              </a:extLst>
            </p:cNvPr>
            <p:cNvPicPr>
              <a:picLocks noChangeAspect="1"/>
            </p:cNvPicPr>
            <p:nvPr/>
          </p:nvPicPr>
          <p:blipFill>
            <a:blip r:embed="rId22"/>
            <a:stretch>
              <a:fillRect/>
            </a:stretch>
          </p:blipFill>
          <p:spPr>
            <a:xfrm>
              <a:off x="22985370" y="19622291"/>
              <a:ext cx="3528670" cy="2860243"/>
            </a:xfrm>
            <a:prstGeom prst="rect">
              <a:avLst/>
            </a:prstGeom>
          </p:spPr>
        </p:pic>
        <p:pic>
          <p:nvPicPr>
            <p:cNvPr id="120" name="Picture 119" descr="A graph showing water depth&#10;&#10;Description automatically generated">
              <a:extLst>
                <a:ext uri="{FF2B5EF4-FFF2-40B4-BE49-F238E27FC236}">
                  <a16:creationId xmlns:a16="http://schemas.microsoft.com/office/drawing/2014/main" id="{81B0A7AA-4AE4-3719-807C-658E6A745E3B}"/>
                </a:ext>
              </a:extLst>
            </p:cNvPr>
            <p:cNvPicPr>
              <a:picLocks noChangeAspect="1"/>
            </p:cNvPicPr>
            <p:nvPr/>
          </p:nvPicPr>
          <p:blipFill>
            <a:blip r:embed="rId23"/>
            <a:stretch>
              <a:fillRect/>
            </a:stretch>
          </p:blipFill>
          <p:spPr>
            <a:xfrm>
              <a:off x="22985370" y="22428019"/>
              <a:ext cx="3527755" cy="2857500"/>
            </a:xfrm>
            <a:prstGeom prst="rect">
              <a:avLst/>
            </a:prstGeom>
          </p:spPr>
        </p:pic>
      </p:grpSp>
      <p:pic>
        <p:nvPicPr>
          <p:cNvPr id="137" name="Picture 136" descr="A graph showing water depth&#10;&#10;Description automatically generated">
            <a:extLst>
              <a:ext uri="{FF2B5EF4-FFF2-40B4-BE49-F238E27FC236}">
                <a16:creationId xmlns:a16="http://schemas.microsoft.com/office/drawing/2014/main" id="{47F429FE-E4DB-3159-34B0-01EB54B43206}"/>
              </a:ext>
            </a:extLst>
          </p:cNvPr>
          <p:cNvPicPr>
            <a:picLocks noChangeAspect="1"/>
          </p:cNvPicPr>
          <p:nvPr/>
        </p:nvPicPr>
        <p:blipFill>
          <a:blip r:embed="rId24"/>
          <a:stretch>
            <a:fillRect/>
          </a:stretch>
        </p:blipFill>
        <p:spPr>
          <a:xfrm>
            <a:off x="23131350" y="22202002"/>
            <a:ext cx="3328979" cy="2718332"/>
          </a:xfrm>
          <a:prstGeom prst="rect">
            <a:avLst/>
          </a:prstGeom>
        </p:spPr>
      </p:pic>
      <p:pic>
        <p:nvPicPr>
          <p:cNvPr id="139" name="Picture 138" descr="A diagram of water depth&#10;&#10;Description automatically generated">
            <a:extLst>
              <a:ext uri="{FF2B5EF4-FFF2-40B4-BE49-F238E27FC236}">
                <a16:creationId xmlns:a16="http://schemas.microsoft.com/office/drawing/2014/main" id="{F14245A5-AADF-21DE-3347-DF23AA3F3D6B}"/>
              </a:ext>
            </a:extLst>
          </p:cNvPr>
          <p:cNvPicPr>
            <a:picLocks noChangeAspect="1"/>
          </p:cNvPicPr>
          <p:nvPr/>
        </p:nvPicPr>
        <p:blipFill>
          <a:blip r:embed="rId25"/>
          <a:stretch>
            <a:fillRect/>
          </a:stretch>
        </p:blipFill>
        <p:spPr>
          <a:xfrm>
            <a:off x="23147579" y="19481552"/>
            <a:ext cx="3325939" cy="2757743"/>
          </a:xfrm>
          <a:prstGeom prst="rect">
            <a:avLst/>
          </a:prstGeom>
        </p:spPr>
      </p:pic>
      <p:sp>
        <p:nvSpPr>
          <p:cNvPr id="146" name="Rectangle 145">
            <a:extLst>
              <a:ext uri="{FF2B5EF4-FFF2-40B4-BE49-F238E27FC236}">
                <a16:creationId xmlns:a16="http://schemas.microsoft.com/office/drawing/2014/main" id="{0AB51FF9-839C-2018-716C-09CB31ECE5B2}"/>
              </a:ext>
            </a:extLst>
          </p:cNvPr>
          <p:cNvSpPr/>
          <p:nvPr/>
        </p:nvSpPr>
        <p:spPr>
          <a:xfrm>
            <a:off x="16863205" y="25158928"/>
            <a:ext cx="2418454" cy="2027451"/>
          </a:xfrm>
          <a:prstGeom prst="rect">
            <a:avLst/>
          </a:prstGeom>
          <a:solidFill>
            <a:srgbClr val="EDF8B1"/>
          </a:solidFill>
          <a:ln>
            <a:solidFill>
              <a:srgbClr val="FFFF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095D18ED-7421-7F16-4DF6-62CFBB40E3DB}"/>
              </a:ext>
            </a:extLst>
          </p:cNvPr>
          <p:cNvSpPr txBox="1"/>
          <p:nvPr/>
        </p:nvSpPr>
        <p:spPr>
          <a:xfrm>
            <a:off x="16775307" y="25037181"/>
            <a:ext cx="2594249" cy="2308324"/>
          </a:xfrm>
          <a:prstGeom prst="rect">
            <a:avLst/>
          </a:prstGeom>
          <a:solidFill>
            <a:srgbClr val="EDF8B1"/>
          </a:solidFill>
          <a:ln>
            <a:solidFill>
              <a:srgbClr val="FFFFD9"/>
            </a:solidFill>
          </a:ln>
        </p:spPr>
        <p:txBody>
          <a:bodyPr wrap="square" rtlCol="0">
            <a:spAutoFit/>
          </a:bodyPr>
          <a:lstStyle/>
          <a:p>
            <a:pPr algn="ctr"/>
            <a:r>
              <a:rPr lang="en-US" sz="2400" dirty="0">
                <a:latin typeface="Assistant Medium"/>
              </a:rPr>
              <a:t>Spring POC concentrations were too low that no reliable hysteresis could be obtained</a:t>
            </a:r>
          </a:p>
        </p:txBody>
      </p:sp>
      <p:sp>
        <p:nvSpPr>
          <p:cNvPr id="148" name="TextBox 147">
            <a:extLst>
              <a:ext uri="{FF2B5EF4-FFF2-40B4-BE49-F238E27FC236}">
                <a16:creationId xmlns:a16="http://schemas.microsoft.com/office/drawing/2014/main" id="{3386808B-7C91-743F-9936-411735601F2A}"/>
              </a:ext>
            </a:extLst>
          </p:cNvPr>
          <p:cNvSpPr txBox="1"/>
          <p:nvPr/>
        </p:nvSpPr>
        <p:spPr>
          <a:xfrm>
            <a:off x="19886183" y="25019417"/>
            <a:ext cx="6956438" cy="2631490"/>
          </a:xfrm>
          <a:prstGeom prst="rect">
            <a:avLst/>
          </a:prstGeom>
          <a:noFill/>
        </p:spPr>
        <p:txBody>
          <a:bodyPr wrap="square" rtlCol="0">
            <a:spAutoFit/>
          </a:bodyPr>
          <a:lstStyle/>
          <a:p>
            <a:r>
              <a:rPr lang="en-US" sz="3000" dirty="0">
                <a:latin typeface="Assistant Medium"/>
              </a:rPr>
              <a:t>A total of 7 summer and 4 snowmelt high flow events were captured for hysteresis</a:t>
            </a:r>
          </a:p>
          <a:p>
            <a:pPr>
              <a:lnSpc>
                <a:spcPct val="50000"/>
              </a:lnSpc>
            </a:pPr>
            <a:endParaRPr lang="en-US" sz="3000" dirty="0">
              <a:latin typeface="Assistant Medium"/>
            </a:endParaRPr>
          </a:p>
          <a:p>
            <a:r>
              <a:rPr lang="en-US" sz="3000" b="1" dirty="0">
                <a:latin typeface="Assistant Medium"/>
              </a:rPr>
              <a:t>Particulate constituents (SS, POC and TP) exhibited clockwise hysteresis</a:t>
            </a:r>
            <a:r>
              <a:rPr lang="en-US" sz="3000" dirty="0">
                <a:latin typeface="Assistant Medium"/>
              </a:rPr>
              <a:t> in the summer. SS behaved similarly in the spring</a:t>
            </a:r>
          </a:p>
        </p:txBody>
      </p:sp>
      <p:sp>
        <p:nvSpPr>
          <p:cNvPr id="149" name="TextBox 148">
            <a:extLst>
              <a:ext uri="{FF2B5EF4-FFF2-40B4-BE49-F238E27FC236}">
                <a16:creationId xmlns:a16="http://schemas.microsoft.com/office/drawing/2014/main" id="{5D5A1000-11E4-8718-56F2-18E240822AAD}"/>
              </a:ext>
            </a:extLst>
          </p:cNvPr>
          <p:cNvSpPr txBox="1"/>
          <p:nvPr/>
        </p:nvSpPr>
        <p:spPr>
          <a:xfrm>
            <a:off x="13474434" y="27713692"/>
            <a:ext cx="13349677" cy="1938992"/>
          </a:xfrm>
          <a:prstGeom prst="rect">
            <a:avLst/>
          </a:prstGeom>
          <a:noFill/>
        </p:spPr>
        <p:txBody>
          <a:bodyPr wrap="square" rtlCol="0">
            <a:spAutoFit/>
          </a:bodyPr>
          <a:lstStyle/>
          <a:p>
            <a:r>
              <a:rPr lang="en-US" sz="3000" b="1" dirty="0">
                <a:latin typeface="Assistant Medium"/>
              </a:rPr>
              <a:t>Dissolved constituents (DOC and SRP) differed in their behavior. </a:t>
            </a:r>
            <a:r>
              <a:rPr lang="en-US" sz="3000" dirty="0">
                <a:latin typeface="Assistant Medium"/>
              </a:rPr>
              <a:t>Hysteresis for SRP changed for different summer storms. Hysteresis for DOC was consistently counter-clockwise in the summer and consistently clockwise in the spring. This suggests that these constituents might come from different sources</a:t>
            </a:r>
          </a:p>
        </p:txBody>
      </p:sp>
      <p:sp>
        <p:nvSpPr>
          <p:cNvPr id="151" name="TextBox 150">
            <a:extLst>
              <a:ext uri="{FF2B5EF4-FFF2-40B4-BE49-F238E27FC236}">
                <a16:creationId xmlns:a16="http://schemas.microsoft.com/office/drawing/2014/main" id="{BB144F63-11AE-E52A-80EC-4307B1D29EA4}"/>
              </a:ext>
            </a:extLst>
          </p:cNvPr>
          <p:cNvSpPr txBox="1"/>
          <p:nvPr/>
        </p:nvSpPr>
        <p:spPr>
          <a:xfrm>
            <a:off x="13494353" y="30458876"/>
            <a:ext cx="13013261" cy="5086008"/>
          </a:xfrm>
          <a:prstGeom prst="rect">
            <a:avLst/>
          </a:prstGeom>
          <a:noFill/>
        </p:spPr>
        <p:txBody>
          <a:bodyPr wrap="square" rtlCol="0">
            <a:spAutoFit/>
          </a:bodyPr>
          <a:lstStyle/>
          <a:p>
            <a:pPr marL="457200" indent="-457200">
              <a:buFont typeface="Arial" panose="020B0604020202020204" pitchFamily="34" charset="0"/>
              <a:buChar char="•"/>
            </a:pPr>
            <a:r>
              <a:rPr lang="en-US" sz="2900" dirty="0">
                <a:latin typeface="Assistant Medium"/>
              </a:rPr>
              <a:t>Coarser deposited grain sizes in the spring traps might be due to the transport of larger particle sizes and higher deposited sediment volume could be due to constant exposure to high flows compared to the summer storms.</a:t>
            </a:r>
          </a:p>
          <a:p>
            <a:pPr marL="457200" indent="-457200">
              <a:buFont typeface="Arial" panose="020B0604020202020204" pitchFamily="34" charset="0"/>
              <a:buChar char="•"/>
            </a:pPr>
            <a:r>
              <a:rPr lang="en-US" sz="2900" dirty="0">
                <a:latin typeface="Assistant Medium"/>
              </a:rPr>
              <a:t>Settling velocities for water column suspended sediment samples are yet to be calculated.  A more comprehensive analysis of the sediment trap deposition of each grain size class (sand, silt and clay) with hyporheic flux is in development.</a:t>
            </a:r>
          </a:p>
          <a:p>
            <a:pPr marL="457200" indent="-457200">
              <a:buFont typeface="Arial" panose="020B0604020202020204" pitchFamily="34" charset="0"/>
              <a:buChar char="•"/>
            </a:pPr>
            <a:r>
              <a:rPr lang="en-US" sz="2900" dirty="0">
                <a:latin typeface="Assistant Medium"/>
              </a:rPr>
              <a:t>Different summer hysteresis patterns for DOC and particulate constituents suggest they are coming from different sources. </a:t>
            </a:r>
          </a:p>
          <a:p>
            <a:pPr marL="457200" indent="-457200">
              <a:buFont typeface="Arial" panose="020B0604020202020204" pitchFamily="34" charset="0"/>
              <a:buChar char="•"/>
            </a:pPr>
            <a:r>
              <a:rPr lang="en-US" sz="2900" dirty="0">
                <a:latin typeface="Assistant Medium"/>
              </a:rPr>
              <a:t>The different degree of hysteresis for particulates could be explained by the timing of armor layer motion. This timing is currently being explored to better understand our results</a:t>
            </a:r>
          </a:p>
        </p:txBody>
      </p:sp>
      <p:grpSp>
        <p:nvGrpSpPr>
          <p:cNvPr id="158" name="Group 157">
            <a:extLst>
              <a:ext uri="{FF2B5EF4-FFF2-40B4-BE49-F238E27FC236}">
                <a16:creationId xmlns:a16="http://schemas.microsoft.com/office/drawing/2014/main" id="{8601DF44-1BD9-B4DA-E119-16C152D91C55}"/>
              </a:ext>
            </a:extLst>
          </p:cNvPr>
          <p:cNvGrpSpPr/>
          <p:nvPr/>
        </p:nvGrpSpPr>
        <p:grpSpPr>
          <a:xfrm>
            <a:off x="13715999" y="5859551"/>
            <a:ext cx="7662589" cy="6901848"/>
            <a:chOff x="13545217" y="5859218"/>
            <a:chExt cx="7743810" cy="7164924"/>
          </a:xfrm>
        </p:grpSpPr>
        <p:pic>
          <p:nvPicPr>
            <p:cNvPr id="155" name="Picture 154" descr="A graph of a graph of a fluctuation&#10;&#10;Description automatically generated with medium confidence">
              <a:extLst>
                <a:ext uri="{FF2B5EF4-FFF2-40B4-BE49-F238E27FC236}">
                  <a16:creationId xmlns:a16="http://schemas.microsoft.com/office/drawing/2014/main" id="{8BA8A412-EBAC-577D-D4E7-DDF1EC6213FE}"/>
                </a:ext>
              </a:extLst>
            </p:cNvPr>
            <p:cNvPicPr>
              <a:picLocks noChangeAspect="1"/>
            </p:cNvPicPr>
            <p:nvPr/>
          </p:nvPicPr>
          <p:blipFill>
            <a:blip r:embed="rId26"/>
            <a:stretch>
              <a:fillRect/>
            </a:stretch>
          </p:blipFill>
          <p:spPr>
            <a:xfrm>
              <a:off x="13547091" y="5859218"/>
              <a:ext cx="7741936" cy="3596647"/>
            </a:xfrm>
            <a:prstGeom prst="rect">
              <a:avLst/>
            </a:prstGeom>
          </p:spPr>
        </p:pic>
        <p:pic>
          <p:nvPicPr>
            <p:cNvPr id="157" name="Picture 156"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E60F16C3-01F8-F7BB-4BA5-95A1F9C2A882}"/>
                </a:ext>
              </a:extLst>
            </p:cNvPr>
            <p:cNvPicPr>
              <a:picLocks noChangeAspect="1"/>
            </p:cNvPicPr>
            <p:nvPr/>
          </p:nvPicPr>
          <p:blipFill>
            <a:blip r:embed="rId27"/>
            <a:stretch>
              <a:fillRect/>
            </a:stretch>
          </p:blipFill>
          <p:spPr>
            <a:xfrm>
              <a:off x="13545217" y="9427495"/>
              <a:ext cx="7741936" cy="3596647"/>
            </a:xfrm>
            <a:prstGeom prst="rect">
              <a:avLst/>
            </a:prstGeom>
          </p:spPr>
        </p:pic>
      </p:grpSp>
      <p:sp>
        <p:nvSpPr>
          <p:cNvPr id="20" name="Rectangle 19">
            <a:extLst>
              <a:ext uri="{FF2B5EF4-FFF2-40B4-BE49-F238E27FC236}">
                <a16:creationId xmlns:a16="http://schemas.microsoft.com/office/drawing/2014/main" id="{FC831204-0FA6-233F-08BE-9CE7DFE9C052}"/>
              </a:ext>
            </a:extLst>
          </p:cNvPr>
          <p:cNvSpPr/>
          <p:nvPr/>
        </p:nvSpPr>
        <p:spPr>
          <a:xfrm>
            <a:off x="15611475" y="19525878"/>
            <a:ext cx="61913"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069A22-B158-B8A8-6818-7E17676DC389}"/>
              </a:ext>
            </a:extLst>
          </p:cNvPr>
          <p:cNvSpPr/>
          <p:nvPr/>
        </p:nvSpPr>
        <p:spPr>
          <a:xfrm>
            <a:off x="18720455" y="19508060"/>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15D6A2F-4736-7F1A-1A48-6679A17F2F4F}"/>
              </a:ext>
            </a:extLst>
          </p:cNvPr>
          <p:cNvSpPr/>
          <p:nvPr/>
        </p:nvSpPr>
        <p:spPr>
          <a:xfrm>
            <a:off x="18814041" y="22227825"/>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B6AC12-47AC-1DAF-6219-F731E3538403}"/>
              </a:ext>
            </a:extLst>
          </p:cNvPr>
          <p:cNvSpPr/>
          <p:nvPr/>
        </p:nvSpPr>
        <p:spPr>
          <a:xfrm>
            <a:off x="15642431" y="22199253"/>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EC2EE0-2096-1FEA-C28D-B23172A93EEE}"/>
              </a:ext>
            </a:extLst>
          </p:cNvPr>
          <p:cNvSpPr/>
          <p:nvPr/>
        </p:nvSpPr>
        <p:spPr>
          <a:xfrm>
            <a:off x="15611475" y="24925590"/>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A3FDCF5-0B11-769E-37BE-5077C2CE4FE9}"/>
              </a:ext>
            </a:extLst>
          </p:cNvPr>
          <p:cNvSpPr/>
          <p:nvPr/>
        </p:nvSpPr>
        <p:spPr>
          <a:xfrm>
            <a:off x="22892118" y="19524975"/>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371AE96-8B39-8B44-625A-8734CD55FEA9}"/>
              </a:ext>
            </a:extLst>
          </p:cNvPr>
          <p:cNvSpPr/>
          <p:nvPr/>
        </p:nvSpPr>
        <p:spPr>
          <a:xfrm>
            <a:off x="26257969" y="19545749"/>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7903551-9D52-4615-A464-D6813A5081D1}"/>
              </a:ext>
            </a:extLst>
          </p:cNvPr>
          <p:cNvSpPr/>
          <p:nvPr/>
        </p:nvSpPr>
        <p:spPr>
          <a:xfrm>
            <a:off x="22782295" y="22202002"/>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CE23F-05F3-1184-064D-FE6666AFA37F}"/>
              </a:ext>
            </a:extLst>
          </p:cNvPr>
          <p:cNvSpPr/>
          <p:nvPr/>
        </p:nvSpPr>
        <p:spPr>
          <a:xfrm>
            <a:off x="26158311" y="22211805"/>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A chart of water depth&#10;&#10;Description automatically generated">
            <a:extLst>
              <a:ext uri="{FF2B5EF4-FFF2-40B4-BE49-F238E27FC236}">
                <a16:creationId xmlns:a16="http://schemas.microsoft.com/office/drawing/2014/main" id="{D8E82A03-A321-451F-BFC7-BC4FF55F516E}"/>
              </a:ext>
            </a:extLst>
          </p:cNvPr>
          <p:cNvPicPr>
            <a:picLocks noChangeAspect="1"/>
          </p:cNvPicPr>
          <p:nvPr/>
        </p:nvPicPr>
        <p:blipFill>
          <a:blip r:embed="rId28"/>
          <a:stretch>
            <a:fillRect/>
          </a:stretch>
        </p:blipFill>
        <p:spPr>
          <a:xfrm>
            <a:off x="771529" y="29685020"/>
            <a:ext cx="6425532" cy="5782169"/>
          </a:xfrm>
          <a:prstGeom prst="rect">
            <a:avLst/>
          </a:prstGeom>
        </p:spPr>
      </p:pic>
    </p:spTree>
    <p:extLst>
      <p:ext uri="{BB962C8B-B14F-4D97-AF65-F5344CB8AC3E}">
        <p14:creationId xmlns:p14="http://schemas.microsoft.com/office/powerpoint/2010/main" val="1512405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4212</TotalTime>
  <Words>999</Words>
  <Application>Microsoft Office PowerPoint</Application>
  <PresentationFormat>Custom</PresentationFormat>
  <Paragraphs>149</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Arial Black</vt:lpstr>
      <vt:lpstr>Assistant Medium</vt:lpstr>
      <vt:lpstr>Calibri</vt:lpstr>
      <vt:lpstr>Calibri Light</vt:lpstr>
      <vt:lpstr>Cambria Math</vt:lpstr>
      <vt:lpstr>PT Sans</vt:lpstr>
      <vt:lpstr>Tenorite</vt:lpstr>
      <vt:lpstr>Office Theme</vt:lpstr>
      <vt:lpstr>   Impacts of streambed dynamics on nutrient and fine sediment transport in mountain rivers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Hucke Nunez, Nicole (huck4481@vandals.uidaho.edu)</cp:lastModifiedBy>
  <cp:revision>32</cp:revision>
  <dcterms:created xsi:type="dcterms:W3CDTF">2017-04-05T17:51:43Z</dcterms:created>
  <dcterms:modified xsi:type="dcterms:W3CDTF">2024-04-11T17:45:21Z</dcterms:modified>
</cp:coreProperties>
</file>